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3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26/01/2014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26/01/2014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548680"/>
            <a:ext cx="7772400" cy="936242"/>
          </a:xfrm>
        </p:spPr>
        <p:txBody>
          <a:bodyPr/>
          <a:lstStyle/>
          <a:p>
            <a:r>
              <a:rPr lang="es-CO" dirty="0" smtClean="0">
                <a:latin typeface="Algerian" pitchFamily="82" charset="0"/>
              </a:rPr>
              <a:t>CRISTIANOS COBARDES</a:t>
            </a:r>
            <a:endParaRPr lang="es-CO" dirty="0">
              <a:latin typeface="Algerian" pitchFamily="82" charset="0"/>
            </a:endParaRPr>
          </a:p>
        </p:txBody>
      </p:sp>
      <p:sp>
        <p:nvSpPr>
          <p:cNvPr id="3" name="2 Subtítulo"/>
          <p:cNvSpPr>
            <a:spLocks noGrp="1"/>
          </p:cNvSpPr>
          <p:nvPr>
            <p:ph type="subTitle" idx="1"/>
          </p:nvPr>
        </p:nvSpPr>
        <p:spPr>
          <a:xfrm>
            <a:off x="2555776" y="5301208"/>
            <a:ext cx="4248472" cy="843203"/>
          </a:xfrm>
        </p:spPr>
        <p:txBody>
          <a:bodyPr>
            <a:noAutofit/>
          </a:bodyPr>
          <a:lstStyle/>
          <a:p>
            <a:r>
              <a:rPr lang="es-CO" sz="4400" b="1" dirty="0" smtClean="0">
                <a:solidFill>
                  <a:srgbClr val="FF0000"/>
                </a:solidFill>
              </a:rPr>
              <a:t>2Timoteo.1:7.</a:t>
            </a:r>
            <a:endParaRPr lang="es-CO" sz="4400" b="1" dirty="0">
              <a:solidFill>
                <a:srgbClr val="FF0000"/>
              </a:solidFill>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772816"/>
            <a:ext cx="4608512" cy="3204194"/>
          </a:xfrm>
          <a:prstGeom prst="rect">
            <a:avLst/>
          </a:prstGeom>
          <a:blipFill>
            <a:blip r:embed="rId3"/>
            <a:tile tx="0" ty="0" sx="100000" sy="100000" flip="none" algn="tl"/>
          </a:blipFill>
          <a:ln>
            <a:noFill/>
          </a:ln>
          <a:effectLst/>
          <a:extLst/>
        </p:spPr>
      </p:pic>
      <p:sp>
        <p:nvSpPr>
          <p:cNvPr id="4" name="3 Menos"/>
          <p:cNvSpPr/>
          <p:nvPr/>
        </p:nvSpPr>
        <p:spPr>
          <a:xfrm>
            <a:off x="179512" y="1343743"/>
            <a:ext cx="8208912" cy="429073"/>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Menos"/>
          <p:cNvSpPr/>
          <p:nvPr/>
        </p:nvSpPr>
        <p:spPr>
          <a:xfrm>
            <a:off x="0" y="397046"/>
            <a:ext cx="8676456" cy="36765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34197717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692696"/>
            <a:ext cx="8506498" cy="5328592"/>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pPr marL="0" indent="0" algn="ctr">
              <a:buNone/>
            </a:pPr>
            <a:endParaRPr lang="es-CO" dirty="0" smtClean="0"/>
          </a:p>
          <a:p>
            <a:pPr marL="0" indent="0" algn="ctr">
              <a:buNone/>
            </a:pPr>
            <a:r>
              <a:rPr lang="es-CO" dirty="0" smtClean="0"/>
              <a:t>«</a:t>
            </a:r>
            <a:r>
              <a:rPr lang="es-CO" dirty="0" smtClean="0">
                <a:latin typeface="Bauhaus 93" pitchFamily="82" charset="0"/>
              </a:rPr>
              <a:t>Porque </a:t>
            </a:r>
            <a:r>
              <a:rPr lang="es-CO" dirty="0">
                <a:latin typeface="Bauhaus 93" pitchFamily="82" charset="0"/>
              </a:rPr>
              <a:t>no nos ha dado Dios espíritu de cobardía, sino de </a:t>
            </a:r>
            <a:r>
              <a:rPr lang="es-CO" b="1" dirty="0">
                <a:solidFill>
                  <a:srgbClr val="0070C0"/>
                </a:solidFill>
                <a:latin typeface="Bauhaus 93" pitchFamily="82" charset="0"/>
              </a:rPr>
              <a:t>poder</a:t>
            </a:r>
            <a:r>
              <a:rPr lang="es-CO" dirty="0">
                <a:latin typeface="Bauhaus 93" pitchFamily="82" charset="0"/>
              </a:rPr>
              <a:t>, de </a:t>
            </a:r>
            <a:r>
              <a:rPr lang="es-CO" b="1" dirty="0">
                <a:solidFill>
                  <a:srgbClr val="0070C0"/>
                </a:solidFill>
                <a:latin typeface="Bauhaus 93" pitchFamily="82" charset="0"/>
              </a:rPr>
              <a:t>amor</a:t>
            </a:r>
            <a:r>
              <a:rPr lang="es-CO" dirty="0">
                <a:latin typeface="Bauhaus 93" pitchFamily="82" charset="0"/>
              </a:rPr>
              <a:t> y de </a:t>
            </a:r>
            <a:r>
              <a:rPr lang="es-CO" b="1" dirty="0">
                <a:solidFill>
                  <a:srgbClr val="0070C0"/>
                </a:solidFill>
                <a:latin typeface="Bauhaus 93" pitchFamily="82" charset="0"/>
              </a:rPr>
              <a:t>dominio </a:t>
            </a:r>
            <a:r>
              <a:rPr lang="es-CO" b="1" dirty="0" smtClean="0">
                <a:solidFill>
                  <a:srgbClr val="0070C0"/>
                </a:solidFill>
                <a:latin typeface="Bauhaus 93" pitchFamily="82" charset="0"/>
              </a:rPr>
              <a:t>propio</a:t>
            </a:r>
            <a:r>
              <a:rPr lang="es-CO" b="1" dirty="0" smtClean="0">
                <a:solidFill>
                  <a:srgbClr val="0070C0"/>
                </a:solidFill>
              </a:rPr>
              <a:t>»</a:t>
            </a:r>
            <a:r>
              <a:rPr lang="es-CO" dirty="0" smtClean="0"/>
              <a:t>.</a:t>
            </a:r>
          </a:p>
          <a:p>
            <a:pPr marL="0" indent="0" algn="ctr">
              <a:buNone/>
            </a:pPr>
            <a:r>
              <a:rPr lang="es-CO" dirty="0"/>
              <a:t>E</a:t>
            </a:r>
            <a:r>
              <a:rPr lang="es-CO" dirty="0" smtClean="0"/>
              <a:t>l </a:t>
            </a:r>
            <a:r>
              <a:rPr lang="es-CO" dirty="0"/>
              <a:t>cristianismo genuino no produce cobardes, se comprueba perfectamente en Cristo y en Pablo.  </a:t>
            </a:r>
            <a:r>
              <a:rPr lang="es-CO" dirty="0" smtClean="0"/>
              <a:t>Ya que ningún </a:t>
            </a:r>
            <a:r>
              <a:rPr lang="es-CO" dirty="0"/>
              <a:t>cobarde habría escrito semejante epístola estando bajo la amenaza de la espada del verdugo.  </a:t>
            </a:r>
          </a:p>
        </p:txBody>
      </p:sp>
    </p:spTree>
    <p:extLst>
      <p:ext uri="{BB962C8B-B14F-4D97-AF65-F5344CB8AC3E}">
        <p14:creationId xmlns:p14="http://schemas.microsoft.com/office/powerpoint/2010/main" val="274660918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5" name="4 Rectángulo"/>
          <p:cNvSpPr/>
          <p:nvPr/>
        </p:nvSpPr>
        <p:spPr>
          <a:xfrm rot="20796842">
            <a:off x="418529" y="1908128"/>
            <a:ext cx="8369320" cy="3046988"/>
          </a:xfrm>
          <a:prstGeom prst="rect">
            <a:avLst/>
          </a:prstGeom>
        </p:spPr>
        <p:txBody>
          <a:bodyPr wrap="square">
            <a:spAutoFit/>
          </a:bodyPr>
          <a:lstStyle/>
          <a:p>
            <a:pPr algn="ctr"/>
            <a:r>
              <a:rPr lang="es-CO" sz="4800" dirty="0">
                <a:latin typeface="Bauhaus 93" pitchFamily="82" charset="0"/>
              </a:rPr>
              <a:t>La Palabra de Dios registra ejemplos de algunos hermanos que en momento de dificultad se </a:t>
            </a:r>
            <a:r>
              <a:rPr lang="es-CO" sz="4800" dirty="0" smtClean="0">
                <a:latin typeface="Bauhaus 93" pitchFamily="82" charset="0"/>
              </a:rPr>
              <a:t>acobardaron:</a:t>
            </a:r>
            <a:endParaRPr lang="es-CO" sz="4800" dirty="0">
              <a:latin typeface="Bauhaus 93" pitchFamily="82" charset="0"/>
            </a:endParaRPr>
          </a:p>
        </p:txBody>
      </p:sp>
    </p:spTree>
    <p:extLst>
      <p:ext uri="{BB962C8B-B14F-4D97-AF65-F5344CB8AC3E}">
        <p14:creationId xmlns:p14="http://schemas.microsoft.com/office/powerpoint/2010/main" val="19214109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pPr algn="l"/>
            <a:r>
              <a:rPr lang="es-CO" sz="5400" b="1" i="1" dirty="0" smtClean="0">
                <a:latin typeface="Agency FB" pitchFamily="34" charset="0"/>
              </a:rPr>
              <a:t>Hermanos cobardes:</a:t>
            </a:r>
            <a:endParaRPr lang="es-CO" sz="5400" b="1" i="1" dirty="0">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fontScale="62500" lnSpcReduction="20000"/>
          </a:bodyPr>
          <a:lstStyle/>
          <a:p>
            <a:pPr marL="0" indent="0" algn="ctr">
              <a:buNone/>
            </a:pPr>
            <a:r>
              <a:rPr lang="es-CO" b="1" u="sng" dirty="0" smtClean="0">
                <a:solidFill>
                  <a:srgbClr val="FF0000"/>
                </a:solidFill>
              </a:rPr>
              <a:t>Génesis 42:21-28.</a:t>
            </a:r>
            <a:r>
              <a:rPr lang="es-CO" b="1" u="sng" baseline="30000" dirty="0">
                <a:solidFill>
                  <a:srgbClr val="FF0000"/>
                </a:solidFill>
              </a:rPr>
              <a:t> </a:t>
            </a:r>
            <a:r>
              <a:rPr lang="es-CO" b="1" u="sng" baseline="30000" dirty="0" smtClean="0">
                <a:solidFill>
                  <a:srgbClr val="FF0000"/>
                </a:solidFill>
              </a:rPr>
              <a:t> </a:t>
            </a:r>
            <a:r>
              <a:rPr lang="es-CO" dirty="0"/>
              <a:t>Y decían el uno al otro: Verdaderamente hemos pecado contra nuestro hermano, pues vimos la angustia de su alma cuando nos rogaba, y no le escuchamos; por eso ha venido sobre nosotros esta angustia. </a:t>
            </a:r>
            <a:r>
              <a:rPr lang="es-CO" b="1" baseline="30000" dirty="0" smtClean="0"/>
              <a:t>22 </a:t>
            </a:r>
            <a:r>
              <a:rPr lang="es-CO" dirty="0"/>
              <a:t>Entonces Rubén les respondió, diciendo: ¿No os hablé yo y dije: No pequéis contra el joven, y no escuchasteis? He aquí también se nos demanda su sangre. </a:t>
            </a:r>
            <a:r>
              <a:rPr lang="es-CO" b="1" baseline="30000" dirty="0" smtClean="0"/>
              <a:t>23 </a:t>
            </a:r>
            <a:r>
              <a:rPr lang="es-CO" dirty="0"/>
              <a:t>Pero ellos no sabían que los entendía José, porque había intérprete entre ellos.</a:t>
            </a:r>
          </a:p>
          <a:p>
            <a:pPr marL="0" indent="0" algn="ctr">
              <a:buNone/>
            </a:pPr>
            <a:r>
              <a:rPr lang="es-CO" b="1" baseline="30000" dirty="0"/>
              <a:t>24 </a:t>
            </a:r>
            <a:r>
              <a:rPr lang="es-CO" dirty="0"/>
              <a:t>Y se apartó José de ellos, y lloró; después volvió a ellos, y les habló, y tomó de entre ellos a Simeón, y lo aprisionó a vista de ellos. </a:t>
            </a:r>
            <a:r>
              <a:rPr lang="es-CO" b="1" baseline="30000" dirty="0" smtClean="0"/>
              <a:t>25 </a:t>
            </a:r>
            <a:r>
              <a:rPr lang="es-CO" dirty="0"/>
              <a:t>Después mandó José que llenaran sus sacos de trigo, y devolviesen el dinero de cada uno de ellos, poniéndolo en su saco, y les diesen comida para el camino; y así se hizo con ellos. </a:t>
            </a:r>
            <a:r>
              <a:rPr lang="es-CO" b="1" baseline="30000" dirty="0" smtClean="0"/>
              <a:t>26 </a:t>
            </a:r>
            <a:r>
              <a:rPr lang="es-CO" dirty="0"/>
              <a:t>Y ellos pusieron su trigo sobre sus asnos, y se fueron de allí.</a:t>
            </a:r>
          </a:p>
          <a:p>
            <a:pPr marL="0" indent="0" algn="ctr">
              <a:buNone/>
            </a:pPr>
            <a:r>
              <a:rPr lang="es-CO" b="1" baseline="30000" dirty="0"/>
              <a:t>27 </a:t>
            </a:r>
            <a:r>
              <a:rPr lang="es-CO" dirty="0"/>
              <a:t>Pero abriendo uno de ellos su saco para dar de comer a su asno en el mesón, vio su dinero que estaba en la boca de su costal. </a:t>
            </a:r>
            <a:r>
              <a:rPr lang="es-CO" b="1" baseline="30000" dirty="0" smtClean="0"/>
              <a:t>28 </a:t>
            </a:r>
            <a:r>
              <a:rPr lang="es-CO" dirty="0"/>
              <a:t>Y dijo a sus hermanos: Mi dinero se me ha devuelto, y helo aquí en mi saco. Entonces se les sobresaltó el corazón, y espantados dijeron el uno al otro: ¿Qué es esto que nos ha hecho Dios</a:t>
            </a:r>
            <a:r>
              <a:rPr lang="es-CO" dirty="0" smtClean="0"/>
              <a:t>?</a:t>
            </a:r>
          </a:p>
          <a:p>
            <a:pPr marL="0" indent="0" algn="ctr">
              <a:buNone/>
            </a:pPr>
            <a:r>
              <a:rPr lang="es-CO" b="1" dirty="0" smtClean="0">
                <a:solidFill>
                  <a:srgbClr val="FF0000"/>
                </a:solidFill>
              </a:rPr>
              <a:t>Recuerda, como a los hijos de Jacob, a cada uno de nosotros se nos acerca el momento del ajuste de cuentas, donde nuestro pecados serán revelados.</a:t>
            </a:r>
            <a:endParaRPr lang="es-CO"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6871" y="116632"/>
            <a:ext cx="1813562"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213627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80">
                                          <p:stCondLst>
                                            <p:cond delay="0"/>
                                          </p:stCondLst>
                                        </p:cTn>
                                        <p:tgtEl>
                                          <p:spTgt spid="3">
                                            <p:txEl>
                                              <p:pRg st="3" end="3"/>
                                            </p:txEl>
                                          </p:spTgt>
                                        </p:tgtEl>
                                      </p:cBhvr>
                                    </p:animEffect>
                                    <p:anim calcmode="lin" valueType="num">
                                      <p:cBhvr>
                                        <p:cTn id="2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3" end="3"/>
                                            </p:txEl>
                                          </p:spTgt>
                                        </p:tgtEl>
                                      </p:cBhvr>
                                      <p:to x="100000" y="60000"/>
                                    </p:animScale>
                                    <p:animScale>
                                      <p:cBhvr>
                                        <p:cTn id="34" dur="166" decel="50000">
                                          <p:stCondLst>
                                            <p:cond delay="676"/>
                                          </p:stCondLst>
                                        </p:cTn>
                                        <p:tgtEl>
                                          <p:spTgt spid="3">
                                            <p:txEl>
                                              <p:pRg st="3" end="3"/>
                                            </p:txEl>
                                          </p:spTgt>
                                        </p:tgtEl>
                                      </p:cBhvr>
                                      <p:to x="100000" y="100000"/>
                                    </p:animScale>
                                    <p:animScale>
                                      <p:cBhvr>
                                        <p:cTn id="35" dur="26">
                                          <p:stCondLst>
                                            <p:cond delay="1312"/>
                                          </p:stCondLst>
                                        </p:cTn>
                                        <p:tgtEl>
                                          <p:spTgt spid="3">
                                            <p:txEl>
                                              <p:pRg st="3" end="3"/>
                                            </p:txEl>
                                          </p:spTgt>
                                        </p:tgtEl>
                                      </p:cBhvr>
                                      <p:to x="100000" y="80000"/>
                                    </p:animScale>
                                    <p:animScale>
                                      <p:cBhvr>
                                        <p:cTn id="36" dur="166" decel="50000">
                                          <p:stCondLst>
                                            <p:cond delay="1338"/>
                                          </p:stCondLst>
                                        </p:cTn>
                                        <p:tgtEl>
                                          <p:spTgt spid="3">
                                            <p:txEl>
                                              <p:pRg st="3" end="3"/>
                                            </p:txEl>
                                          </p:spTgt>
                                        </p:tgtEl>
                                      </p:cBhvr>
                                      <p:to x="100000" y="100000"/>
                                    </p:animScale>
                                    <p:animScale>
                                      <p:cBhvr>
                                        <p:cTn id="37" dur="26">
                                          <p:stCondLst>
                                            <p:cond delay="1642"/>
                                          </p:stCondLst>
                                        </p:cTn>
                                        <p:tgtEl>
                                          <p:spTgt spid="3">
                                            <p:txEl>
                                              <p:pRg st="3" end="3"/>
                                            </p:txEl>
                                          </p:spTgt>
                                        </p:tgtEl>
                                      </p:cBhvr>
                                      <p:to x="100000" y="90000"/>
                                    </p:animScale>
                                    <p:animScale>
                                      <p:cBhvr>
                                        <p:cTn id="38" dur="166" decel="50000">
                                          <p:stCondLst>
                                            <p:cond delay="1668"/>
                                          </p:stCondLst>
                                        </p:cTn>
                                        <p:tgtEl>
                                          <p:spTgt spid="3">
                                            <p:txEl>
                                              <p:pRg st="3" end="3"/>
                                            </p:txEl>
                                          </p:spTgt>
                                        </p:tgtEl>
                                      </p:cBhvr>
                                      <p:to x="100000" y="100000"/>
                                    </p:animScale>
                                    <p:animScale>
                                      <p:cBhvr>
                                        <p:cTn id="39" dur="26">
                                          <p:stCondLst>
                                            <p:cond delay="1808"/>
                                          </p:stCondLst>
                                        </p:cTn>
                                        <p:tgtEl>
                                          <p:spTgt spid="3">
                                            <p:txEl>
                                              <p:pRg st="3" end="3"/>
                                            </p:txEl>
                                          </p:spTgt>
                                        </p:tgtEl>
                                      </p:cBhvr>
                                      <p:to x="100000" y="95000"/>
                                    </p:animScale>
                                    <p:animScale>
                                      <p:cBhvr>
                                        <p:cTn id="4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851104" cy="1143000"/>
          </a:xfrm>
        </p:spPr>
        <p:txBody>
          <a:bodyPr>
            <a:normAutofit fontScale="90000"/>
          </a:bodyPr>
          <a:lstStyle/>
          <a:p>
            <a:pPr algn="l"/>
            <a:r>
              <a:rPr lang="es-CO" i="1" dirty="0" smtClean="0">
                <a:latin typeface="Agency FB" pitchFamily="34" charset="0"/>
              </a:rPr>
              <a:t>El cobarde Se asusta de una hoja que cae.</a:t>
            </a:r>
            <a:endParaRPr lang="es-CO" i="1" dirty="0">
              <a:latin typeface="Agency FB" pitchFamily="34" charset="0"/>
            </a:endParaRPr>
          </a:p>
        </p:txBody>
      </p:sp>
      <p:sp>
        <p:nvSpPr>
          <p:cNvPr id="3" name="2 Marcador de contenido"/>
          <p:cNvSpPr>
            <a:spLocks noGrp="1"/>
          </p:cNvSpPr>
          <p:nvPr>
            <p:ph idx="1"/>
          </p:nvPr>
        </p:nvSpPr>
        <p:spPr>
          <a:xfrm>
            <a:off x="179512" y="1600200"/>
            <a:ext cx="8932642" cy="5141168"/>
          </a:xfrm>
        </p:spPr>
        <p:txBody>
          <a:bodyPr>
            <a:normAutofit fontScale="77500" lnSpcReduction="20000"/>
          </a:bodyPr>
          <a:lstStyle/>
          <a:p>
            <a:pPr marL="0" indent="0" algn="ctr">
              <a:buNone/>
            </a:pPr>
            <a:r>
              <a:rPr lang="es-CO" b="1" u="sng" dirty="0" smtClean="0">
                <a:solidFill>
                  <a:srgbClr val="FF0000"/>
                </a:solidFill>
              </a:rPr>
              <a:t>Levit.26:36</a:t>
            </a:r>
            <a:r>
              <a:rPr lang="es-CO" dirty="0" smtClean="0"/>
              <a:t>.</a:t>
            </a:r>
            <a:r>
              <a:rPr lang="es-CO" b="1" baseline="30000" dirty="0"/>
              <a:t> </a:t>
            </a:r>
            <a:r>
              <a:rPr lang="es-CO" dirty="0" smtClean="0"/>
              <a:t>Y </a:t>
            </a:r>
            <a:r>
              <a:rPr lang="es-CO" dirty="0"/>
              <a:t>a los que queden de vosotros infundiré en sus corazones tal cobardía, en la tierra de sus enemigos, </a:t>
            </a:r>
            <a:r>
              <a:rPr lang="es-CO" i="1" u="sng" dirty="0"/>
              <a:t>que el sonido de una hoja que se mueva los persegu</a:t>
            </a:r>
            <a:r>
              <a:rPr lang="es-CO" dirty="0"/>
              <a:t>irá, y </a:t>
            </a:r>
            <a:r>
              <a:rPr lang="es-CO" i="1" u="sng" dirty="0"/>
              <a:t>huirán como ante la espada</a:t>
            </a:r>
            <a:r>
              <a:rPr lang="es-CO" dirty="0"/>
              <a:t>, y </a:t>
            </a:r>
            <a:r>
              <a:rPr lang="es-CO" u="sng" dirty="0"/>
              <a:t>caerán sin que nadie los persiga</a:t>
            </a:r>
            <a:r>
              <a:rPr lang="es-CO" dirty="0" smtClean="0"/>
              <a:t>. </a:t>
            </a:r>
            <a:r>
              <a:rPr lang="es-CO" dirty="0" smtClean="0">
                <a:solidFill>
                  <a:srgbClr val="FF0000"/>
                </a:solidFill>
              </a:rPr>
              <a:t>(lea 2Cron.36:20,21).</a:t>
            </a:r>
          </a:p>
          <a:p>
            <a:pPr marL="0" indent="0" algn="ctr">
              <a:buNone/>
            </a:pPr>
            <a:r>
              <a:rPr lang="es-CO" dirty="0" smtClean="0">
                <a:solidFill>
                  <a:srgbClr val="0070C0"/>
                </a:solidFill>
              </a:rPr>
              <a:t>Dios </a:t>
            </a:r>
            <a:r>
              <a:rPr lang="es-CO" dirty="0">
                <a:solidFill>
                  <a:srgbClr val="0070C0"/>
                </a:solidFill>
              </a:rPr>
              <a:t>había mandado que la tierra descansara cada </a:t>
            </a:r>
            <a:r>
              <a:rPr lang="es-CO" dirty="0" smtClean="0">
                <a:solidFill>
                  <a:srgbClr val="0070C0"/>
                </a:solidFill>
              </a:rPr>
              <a:t>(siete días) y cada siete </a:t>
            </a:r>
            <a:r>
              <a:rPr lang="es-CO" dirty="0">
                <a:solidFill>
                  <a:srgbClr val="0070C0"/>
                </a:solidFill>
              </a:rPr>
              <a:t>años. Parece haberse hecho esto durante algún tiempo, pero luego la costumbre se perdió. Sin duda, algunos pensaron que podían enriquecerse rehusando dejar descansar la tierra cada séptimo año. Pero como resultado, perdieron la tierra por completo. Dios conservó el registro del tiempo durante el cual la tierra había sido privada del descanso sabático. Y cuando vino la destrucción con la llegada de los caldeos, la tierra recibió "reposo" en compensación del tiempo de la </a:t>
            </a:r>
            <a:r>
              <a:rPr lang="es-CO" dirty="0" smtClean="0">
                <a:solidFill>
                  <a:srgbClr val="0070C0"/>
                </a:solidFill>
              </a:rPr>
              <a:t>transgresión. </a:t>
            </a:r>
            <a:r>
              <a:rPr lang="es-CO" dirty="0">
                <a:solidFill>
                  <a:srgbClr val="0070C0"/>
                </a:solidFill>
              </a:rPr>
              <a:t>Los setenta años sugieren que durante 490 años la tierra no había observado su "</a:t>
            </a:r>
            <a:r>
              <a:rPr lang="es-CO" dirty="0" smtClean="0">
                <a:solidFill>
                  <a:srgbClr val="0070C0"/>
                </a:solidFill>
              </a:rPr>
              <a:t>reposo«. (Y como resultado el miedo los perseguía inexorablemente.</a:t>
            </a:r>
            <a:endParaRPr lang="es-CO" dirty="0">
              <a:solidFill>
                <a:srgbClr val="0070C0"/>
              </a:solidFill>
            </a:endParaRPr>
          </a:p>
          <a:p>
            <a:pPr marL="0" indent="0">
              <a:buNone/>
            </a:pPr>
            <a:endParaRPr lang="es-CO"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16632"/>
            <a:ext cx="2307906"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3200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923112" cy="1143000"/>
          </a:xfrm>
        </p:spPr>
        <p:txBody>
          <a:bodyPr>
            <a:normAutofit fontScale="90000"/>
          </a:bodyPr>
          <a:lstStyle/>
          <a:p>
            <a:pPr algn="l"/>
            <a:r>
              <a:rPr lang="es-CO" b="1" dirty="0" smtClean="0">
                <a:latin typeface="Agency FB" pitchFamily="34" charset="0"/>
              </a:rPr>
              <a:t>El cobarde se asusta hasta de un saltamontes.</a:t>
            </a:r>
            <a:endParaRPr lang="es-CO" b="1"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a:bodyPr>
          <a:lstStyle/>
          <a:p>
            <a:pPr marL="0" indent="0" algn="ctr">
              <a:buNone/>
            </a:pPr>
            <a:r>
              <a:rPr lang="es-CO" dirty="0" smtClean="0">
                <a:solidFill>
                  <a:srgbClr val="FF0000"/>
                </a:solidFill>
              </a:rPr>
              <a:t>Números </a:t>
            </a:r>
            <a:r>
              <a:rPr lang="es-CO" dirty="0">
                <a:solidFill>
                  <a:srgbClr val="FF0000"/>
                </a:solidFill>
              </a:rPr>
              <a:t>13:33</a:t>
            </a:r>
            <a:r>
              <a:rPr lang="es-CO" dirty="0"/>
              <a:t>. También vimos allí gigantes, hijos de Anac, raza de los gigantes, y éramos nosotros, a nuestro parecer, como langostas; y así les parecíamos a ellos. </a:t>
            </a:r>
            <a:endParaRPr lang="es-CO" dirty="0" smtClean="0"/>
          </a:p>
          <a:p>
            <a:pPr marL="0" indent="0" algn="ctr">
              <a:buNone/>
            </a:pPr>
            <a:r>
              <a:rPr lang="es-CO" dirty="0" smtClean="0">
                <a:solidFill>
                  <a:srgbClr val="0070C0"/>
                </a:solidFill>
              </a:rPr>
              <a:t>Este texto podría </a:t>
            </a:r>
            <a:r>
              <a:rPr lang="es-CO" dirty="0">
                <a:solidFill>
                  <a:srgbClr val="0070C0"/>
                </a:solidFill>
              </a:rPr>
              <a:t>significar hombres cuya estatura gigantesca hace que decaiga el corazón de otros debido al </a:t>
            </a:r>
            <a:r>
              <a:rPr lang="es-CO" dirty="0" smtClean="0">
                <a:solidFill>
                  <a:srgbClr val="0070C0"/>
                </a:solidFill>
              </a:rPr>
              <a:t>temor, pero note que el problema surgiría por su falta de fe en las promesas de Dios.</a:t>
            </a:r>
            <a:endParaRPr lang="es-CO" dirty="0">
              <a:solidFill>
                <a:srgbClr val="0070C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8" y="0"/>
            <a:ext cx="1619672" cy="1540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07190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4906888" cy="1143000"/>
          </a:xfrm>
        </p:spPr>
        <p:txBody>
          <a:bodyPr/>
          <a:lstStyle/>
          <a:p>
            <a:pPr algn="l"/>
            <a:r>
              <a:rPr lang="es-CO" dirty="0" smtClean="0">
                <a:latin typeface="Agency FB" pitchFamily="34" charset="0"/>
              </a:rPr>
              <a:t>La cobardía es infecciosa.</a:t>
            </a:r>
            <a:endParaRPr lang="es-CO" dirty="0">
              <a:latin typeface="Agency FB" pitchFamily="34" charset="0"/>
            </a:endParaRPr>
          </a:p>
        </p:txBody>
      </p:sp>
      <p:sp>
        <p:nvSpPr>
          <p:cNvPr id="3" name="2 Marcador de contenido"/>
          <p:cNvSpPr>
            <a:spLocks noGrp="1"/>
          </p:cNvSpPr>
          <p:nvPr>
            <p:ph idx="1"/>
          </p:nvPr>
        </p:nvSpPr>
        <p:spPr>
          <a:xfrm>
            <a:off x="457200" y="1600200"/>
            <a:ext cx="8514556" cy="4925144"/>
          </a:xfrm>
        </p:spPr>
        <p:txBody>
          <a:bodyPr>
            <a:normAutofit fontScale="92500" lnSpcReduction="20000"/>
          </a:bodyPr>
          <a:lstStyle/>
          <a:p>
            <a:pPr marL="0" indent="0" algn="ctr">
              <a:buNone/>
            </a:pPr>
            <a:r>
              <a:rPr lang="es-CO" dirty="0" smtClean="0">
                <a:solidFill>
                  <a:srgbClr val="FF0000"/>
                </a:solidFill>
              </a:rPr>
              <a:t>Josúe </a:t>
            </a:r>
            <a:r>
              <a:rPr lang="es-CO" dirty="0">
                <a:solidFill>
                  <a:srgbClr val="FF0000"/>
                </a:solidFill>
              </a:rPr>
              <a:t>2:24. </a:t>
            </a:r>
            <a:r>
              <a:rPr lang="es-CO" dirty="0" smtClean="0"/>
              <a:t>Dijeron </a:t>
            </a:r>
            <a:r>
              <a:rPr lang="es-CO" dirty="0"/>
              <a:t>a Josué: </a:t>
            </a:r>
            <a:r>
              <a:rPr lang="es-CO" dirty="0" smtClean="0"/>
              <a:t>«</a:t>
            </a:r>
            <a:r>
              <a:rPr lang="es-CO" dirty="0" smtClean="0">
                <a:latin typeface="Agency FB" pitchFamily="34" charset="0"/>
              </a:rPr>
              <a:t>Jehová </a:t>
            </a:r>
            <a:r>
              <a:rPr lang="es-CO" dirty="0">
                <a:latin typeface="Agency FB" pitchFamily="34" charset="0"/>
              </a:rPr>
              <a:t>ha entregado toda la tierra en nuestras manos; todos los habitantes del país tiemblan ante </a:t>
            </a:r>
            <a:r>
              <a:rPr lang="es-CO" dirty="0" smtClean="0">
                <a:latin typeface="Agency FB" pitchFamily="34" charset="0"/>
              </a:rPr>
              <a:t>nosotros</a:t>
            </a:r>
            <a:r>
              <a:rPr lang="es-CO" dirty="0" smtClean="0"/>
              <a:t>».</a:t>
            </a:r>
          </a:p>
          <a:p>
            <a:pPr marL="0" indent="0" algn="ctr">
              <a:buNone/>
            </a:pPr>
            <a:r>
              <a:rPr lang="es-CO" dirty="0" smtClean="0">
                <a:solidFill>
                  <a:srgbClr val="FF0000"/>
                </a:solidFill>
              </a:rPr>
              <a:t>En Josué 3:10 </a:t>
            </a:r>
            <a:r>
              <a:rPr lang="es-CO" dirty="0" smtClean="0"/>
              <a:t>se mencionan siete países que serían expulsados por los hebreos, para lo cual ciertamente se necesitaba «</a:t>
            </a:r>
            <a:r>
              <a:rPr lang="es-CO" dirty="0" smtClean="0">
                <a:latin typeface="Agency FB" pitchFamily="34" charset="0"/>
              </a:rPr>
              <a:t>esfuerzo y ser valientes</a:t>
            </a:r>
            <a:r>
              <a:rPr lang="es-CO" dirty="0" smtClean="0"/>
              <a:t>» como le pide Dios a Josúe tres veces en </a:t>
            </a:r>
            <a:r>
              <a:rPr lang="es-CO" dirty="0" smtClean="0">
                <a:solidFill>
                  <a:srgbClr val="FF0000"/>
                </a:solidFill>
              </a:rPr>
              <a:t>Josué 1: 6-9</a:t>
            </a:r>
            <a:r>
              <a:rPr lang="es-CO" dirty="0" smtClean="0"/>
              <a:t>.</a:t>
            </a:r>
          </a:p>
          <a:p>
            <a:pPr marL="0" indent="0" algn="ctr">
              <a:buNone/>
            </a:pPr>
            <a:r>
              <a:rPr lang="es-CO" dirty="0" smtClean="0"/>
              <a:t> Esto demuestra que Dios hace su parte, pero el cristiano tiene que hacer la suya, «</a:t>
            </a:r>
            <a:r>
              <a:rPr lang="es-CO" dirty="0" smtClean="0">
                <a:latin typeface="Agency FB" pitchFamily="34" charset="0"/>
              </a:rPr>
              <a:t>esforzarse y ser valiente</a:t>
            </a:r>
            <a:r>
              <a:rPr lang="es-CO" dirty="0" smtClean="0"/>
              <a:t>».</a:t>
            </a:r>
          </a:p>
          <a:p>
            <a:pPr marL="0" indent="0" algn="ctr">
              <a:buNone/>
            </a:pPr>
            <a:r>
              <a:rPr lang="es-CO" dirty="0" smtClean="0"/>
              <a:t>La cobardía es infecciosa lo demuestra el relato de </a:t>
            </a:r>
            <a:r>
              <a:rPr lang="es-CO" dirty="0" smtClean="0">
                <a:solidFill>
                  <a:srgbClr val="FF0000"/>
                </a:solidFill>
              </a:rPr>
              <a:t>Josúe 2:8-11.</a:t>
            </a:r>
            <a:endParaRPr lang="es-CO" dirty="0">
              <a:solidFill>
                <a:srgbClr val="FF0000"/>
              </a:solidFill>
            </a:endParaRPr>
          </a:p>
        </p:txBody>
      </p:sp>
      <p:pic>
        <p:nvPicPr>
          <p:cNvPr id="1026" name="Picture 2" descr="https://encrypted-tbn1.gstatic.com/images?q=tbn:ANd9GcTQ7dSm9NsOLQ2U3xBkuosThSRqKW4Iec_fYbM2zQTSCHH9AQLN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8640"/>
            <a:ext cx="2095500" cy="139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61880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131024" cy="1143000"/>
          </a:xfrm>
        </p:spPr>
        <p:txBody>
          <a:bodyPr>
            <a:noAutofit/>
          </a:bodyPr>
          <a:lstStyle/>
          <a:p>
            <a:pPr algn="l"/>
            <a:r>
              <a:rPr lang="es-CO" sz="3600" dirty="0" smtClean="0"/>
              <a:t>¿Qué puede hacer un hombre cuando confía en Dios? </a:t>
            </a:r>
            <a:endParaRPr lang="es-CO" sz="3600" dirty="0"/>
          </a:p>
        </p:txBody>
      </p:sp>
      <p:sp>
        <p:nvSpPr>
          <p:cNvPr id="3" name="2 Marcador de contenido"/>
          <p:cNvSpPr>
            <a:spLocks noGrp="1"/>
          </p:cNvSpPr>
          <p:nvPr>
            <p:ph idx="1"/>
          </p:nvPr>
        </p:nvSpPr>
        <p:spPr>
          <a:xfrm>
            <a:off x="457200" y="1600200"/>
            <a:ext cx="8229600" cy="4853136"/>
          </a:xfrm>
        </p:spPr>
        <p:txBody>
          <a:bodyPr>
            <a:normAutofit fontScale="92500" lnSpcReduction="10000"/>
          </a:bodyPr>
          <a:lstStyle/>
          <a:p>
            <a:pPr marL="0" indent="0">
              <a:buNone/>
            </a:pPr>
            <a:r>
              <a:rPr lang="es-CO" dirty="0" smtClean="0">
                <a:solidFill>
                  <a:srgbClr val="FF0000"/>
                </a:solidFill>
              </a:rPr>
              <a:t>Josúe </a:t>
            </a:r>
            <a:r>
              <a:rPr lang="es-CO" dirty="0">
                <a:solidFill>
                  <a:srgbClr val="FF0000"/>
                </a:solidFill>
              </a:rPr>
              <a:t>23:10</a:t>
            </a:r>
            <a:r>
              <a:rPr lang="es-CO" dirty="0"/>
              <a:t>. </a:t>
            </a:r>
            <a:r>
              <a:rPr lang="es-CO" dirty="0">
                <a:latin typeface="Agency FB" pitchFamily="34" charset="0"/>
              </a:rPr>
              <a:t>Un hombre de vosotros perseguirá a mil</a:t>
            </a:r>
            <a:r>
              <a:rPr lang="es-CO" dirty="0" smtClean="0">
                <a:latin typeface="Agency FB" pitchFamily="34" charset="0"/>
              </a:rPr>
              <a:t>, </a:t>
            </a:r>
            <a:r>
              <a:rPr lang="es-CO" dirty="0">
                <a:latin typeface="Agency FB" pitchFamily="34" charset="0"/>
              </a:rPr>
              <a:t>porque Jehová, vuestro Dios, es quien pelea por vosotros, como él os </a:t>
            </a:r>
            <a:r>
              <a:rPr lang="es-CO" dirty="0" smtClean="0">
                <a:latin typeface="Agency FB" pitchFamily="34" charset="0"/>
              </a:rPr>
              <a:t>dijo</a:t>
            </a:r>
          </a:p>
          <a:p>
            <a:r>
              <a:rPr lang="es-CO" dirty="0" smtClean="0">
                <a:solidFill>
                  <a:srgbClr val="FF0000"/>
                </a:solidFill>
              </a:rPr>
              <a:t>Isaías 30:17</a:t>
            </a:r>
            <a:r>
              <a:rPr lang="es-CO" dirty="0" smtClean="0"/>
              <a:t>.</a:t>
            </a:r>
            <a:r>
              <a:rPr lang="es-CO" dirty="0"/>
              <a:t> Un millar huirá ante la amenaza de uno; </a:t>
            </a:r>
            <a:r>
              <a:rPr lang="es-CO" dirty="0" smtClean="0"/>
              <a:t>ante </a:t>
            </a:r>
            <a:r>
              <a:rPr lang="es-CO" dirty="0"/>
              <a:t>la amenaza de cinco</a:t>
            </a:r>
            <a:r>
              <a:rPr lang="es-CO" dirty="0" smtClean="0"/>
              <a:t>, huiréis </a:t>
            </a:r>
            <a:r>
              <a:rPr lang="es-CO" dirty="0"/>
              <a:t>vosotros todos</a:t>
            </a:r>
            <a:r>
              <a:rPr lang="es-CO" dirty="0" smtClean="0"/>
              <a:t>,…</a:t>
            </a:r>
          </a:p>
          <a:p>
            <a:pPr marL="0" indent="0">
              <a:buNone/>
            </a:pPr>
            <a:r>
              <a:rPr lang="es-CO" dirty="0" smtClean="0">
                <a:solidFill>
                  <a:srgbClr val="0070C0"/>
                </a:solidFill>
              </a:rPr>
              <a:t>En el primer caso, impulsado por la presencia de Dios en su corazón, un solo hijo de Dios, perseguiría mil impíos cobardes, y en el segundo caso sería al contrario,  un solo impío perseguiría a mil creyentes cobardes, exponiéndose no solamente él mismo, sino a Dios, su Señor al ridículo ante los incrédulos.  </a:t>
            </a:r>
            <a:endParaRPr lang="es-CO" dirty="0">
              <a:solidFill>
                <a:srgbClr val="0070C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1350" y="5319"/>
            <a:ext cx="2152650" cy="1623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637602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4402832" cy="1143000"/>
          </a:xfrm>
        </p:spPr>
        <p:txBody>
          <a:bodyPr/>
          <a:lstStyle/>
          <a:p>
            <a:pPr algn="l"/>
            <a:r>
              <a:rPr lang="es-CO" dirty="0" smtClean="0"/>
              <a:t>Soldados tímidos:</a:t>
            </a:r>
            <a:endParaRPr lang="es-CO" dirty="0"/>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buNone/>
            </a:pPr>
            <a:r>
              <a:rPr lang="es-CO" dirty="0">
                <a:solidFill>
                  <a:srgbClr val="FF0000"/>
                </a:solidFill>
              </a:rPr>
              <a:t>1Sam.23:1-5</a:t>
            </a:r>
            <a:r>
              <a:rPr lang="es-CO" dirty="0"/>
              <a:t>. Dieron aviso a David diciendo: "</a:t>
            </a:r>
            <a:r>
              <a:rPr lang="es-CO" dirty="0">
                <a:latin typeface="Agency FB" pitchFamily="34" charset="0"/>
              </a:rPr>
              <a:t>Los filisteos están combatiendo contra </a:t>
            </a:r>
            <a:r>
              <a:rPr lang="es-CO" dirty="0" smtClean="0">
                <a:latin typeface="Agency FB" pitchFamily="34" charset="0"/>
              </a:rPr>
              <a:t>Keila </a:t>
            </a:r>
            <a:r>
              <a:rPr lang="es-CO" dirty="0">
                <a:latin typeface="Agency FB" pitchFamily="34" charset="0"/>
              </a:rPr>
              <a:t>y roban las </a:t>
            </a:r>
            <a:r>
              <a:rPr lang="es-CO" dirty="0" smtClean="0">
                <a:latin typeface="Agency FB" pitchFamily="34" charset="0"/>
              </a:rPr>
              <a:t>eras</a:t>
            </a:r>
            <a:r>
              <a:rPr lang="es-CO" dirty="0" smtClean="0"/>
              <a:t>«</a:t>
            </a:r>
          </a:p>
          <a:p>
            <a:pPr marL="0" indent="0">
              <a:buNone/>
            </a:pPr>
            <a:r>
              <a:rPr lang="es-CO" dirty="0" smtClean="0"/>
              <a:t>2 </a:t>
            </a:r>
            <a:r>
              <a:rPr lang="es-CO" dirty="0"/>
              <a:t>Entonces David consultó a Jehová: </a:t>
            </a:r>
            <a:r>
              <a:rPr lang="es-CO" dirty="0" smtClean="0"/>
              <a:t>--¿</a:t>
            </a:r>
            <a:r>
              <a:rPr lang="es-CO" dirty="0"/>
              <a:t>Iré a atacar a estos filisteos? </a:t>
            </a:r>
            <a:r>
              <a:rPr lang="es-CO" dirty="0" smtClean="0"/>
              <a:t>Jehová </a:t>
            </a:r>
            <a:r>
              <a:rPr lang="es-CO" dirty="0"/>
              <a:t>respondió a David: </a:t>
            </a:r>
            <a:r>
              <a:rPr lang="es-CO" dirty="0" smtClean="0"/>
              <a:t> </a:t>
            </a:r>
            <a:r>
              <a:rPr lang="es-CO" dirty="0"/>
              <a:t>--Ve, ataca a los filisteos y libra a Keila. </a:t>
            </a:r>
            <a:r>
              <a:rPr lang="es-CO" dirty="0" smtClean="0"/>
              <a:t>3 </a:t>
            </a:r>
            <a:r>
              <a:rPr lang="es-CO" dirty="0">
                <a:latin typeface="Agency FB" pitchFamily="34" charset="0"/>
              </a:rPr>
              <a:t>Pero los que estaban con David le dijeron: </a:t>
            </a:r>
            <a:r>
              <a:rPr lang="es-CO" dirty="0" smtClean="0">
                <a:latin typeface="Agency FB" pitchFamily="34" charset="0"/>
              </a:rPr>
              <a:t> </a:t>
            </a:r>
            <a:r>
              <a:rPr lang="es-CO" dirty="0">
                <a:latin typeface="Agency FB" pitchFamily="34" charset="0"/>
              </a:rPr>
              <a:t>--Mira, nosotros aquí en Judá estamos con miedo; ¿cuánto más si vamos a Keila contra el ejército de los filisteos</a:t>
            </a:r>
            <a:r>
              <a:rPr lang="es-CO" dirty="0"/>
              <a:t>? </a:t>
            </a:r>
            <a:endParaRPr lang="es-CO" dirty="0" smtClean="0"/>
          </a:p>
          <a:p>
            <a:pPr marL="0" indent="0">
              <a:buNone/>
            </a:pPr>
            <a:r>
              <a:rPr lang="es-CO" dirty="0" smtClean="0"/>
              <a:t>4 </a:t>
            </a:r>
            <a:r>
              <a:rPr lang="es-CO" dirty="0"/>
              <a:t>David volvió a consultar a Jehová. Y Jehová le respondió: </a:t>
            </a:r>
            <a:r>
              <a:rPr lang="es-CO" dirty="0" smtClean="0"/>
              <a:t>--</a:t>
            </a:r>
            <a:r>
              <a:rPr lang="es-CO" dirty="0"/>
              <a:t>Levántate, desciende a Keila, pues yo entregaré en tus manos a los </a:t>
            </a:r>
            <a:r>
              <a:rPr lang="es-CO" dirty="0" smtClean="0"/>
              <a:t>filisteos. 5 </a:t>
            </a:r>
            <a:r>
              <a:rPr lang="es-CO" dirty="0"/>
              <a:t>Fue, pues, David con sus hombres a Keila y peleó contra los filisteos; se llevó sus ganados, les causó una gran derrota y libró David a los de Keila. </a:t>
            </a:r>
            <a:endParaRPr lang="es-CO" dirty="0" smtClean="0"/>
          </a:p>
          <a:p>
            <a:pPr marL="0" indent="0">
              <a:buNone/>
            </a:pPr>
            <a:r>
              <a:rPr lang="es-CO" dirty="0" smtClean="0">
                <a:solidFill>
                  <a:srgbClr val="0070C0"/>
                </a:solidFill>
              </a:rPr>
              <a:t>Nota que cuando tu confías plenamente en Dios no solamente derrotas a tu enemigo sino que también lo despojas, como en el caso de David con todo un ejercito de filisteos.</a:t>
            </a:r>
            <a:endParaRPr lang="es-CO" dirty="0">
              <a:solidFill>
                <a:srgbClr val="0070C0"/>
              </a:solidFill>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116632"/>
            <a:ext cx="2376264" cy="1462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19874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latin typeface="Agency FB" pitchFamily="34" charset="0"/>
              </a:rPr>
              <a:t>Lealtad dudosa</a:t>
            </a:r>
            <a:r>
              <a:rPr lang="es-CO" dirty="0" smtClean="0"/>
              <a:t>:</a:t>
            </a:r>
            <a:endParaRPr lang="es-CO" dirty="0"/>
          </a:p>
        </p:txBody>
      </p:sp>
      <p:sp>
        <p:nvSpPr>
          <p:cNvPr id="3" name="2 Marcador de contenido"/>
          <p:cNvSpPr>
            <a:spLocks noGrp="1"/>
          </p:cNvSpPr>
          <p:nvPr>
            <p:ph idx="1"/>
          </p:nvPr>
        </p:nvSpPr>
        <p:spPr>
          <a:xfrm>
            <a:off x="251520" y="1600200"/>
            <a:ext cx="8712968" cy="5069160"/>
          </a:xfrm>
        </p:spPr>
        <p:txBody>
          <a:bodyPr>
            <a:normAutofit fontScale="70000" lnSpcReduction="20000"/>
          </a:bodyPr>
          <a:lstStyle/>
          <a:p>
            <a:pPr marL="0" indent="0">
              <a:buNone/>
            </a:pPr>
            <a:r>
              <a:rPr lang="es-CO" dirty="0">
                <a:solidFill>
                  <a:srgbClr val="FF0000"/>
                </a:solidFill>
              </a:rPr>
              <a:t>1Cron.12:19</a:t>
            </a:r>
            <a:r>
              <a:rPr lang="es-CO" dirty="0"/>
              <a:t>. </a:t>
            </a:r>
            <a:r>
              <a:rPr lang="es-CO" b="1" dirty="0">
                <a:latin typeface="Agency FB" pitchFamily="34" charset="0"/>
              </a:rPr>
              <a:t>También se pasaron a David algunos de Manasés, cuando fue con los filisteos a la batalla contra Saúl </a:t>
            </a:r>
            <a:r>
              <a:rPr lang="es-CO" dirty="0"/>
              <a:t>(pero David no los ayudó, porque los jefes de los filisteos, tras deliberar, lo despidieron diciendo: "Con peligro de nuestras cabezas se pasará a su señor Saúl</a:t>
            </a:r>
            <a:r>
              <a:rPr lang="es-CO" dirty="0" smtClean="0"/>
              <a:t>").</a:t>
            </a:r>
          </a:p>
          <a:p>
            <a:r>
              <a:rPr lang="es-CO" dirty="0" smtClean="0"/>
              <a:t>Nota que aquí son los filisteos los que tuvieron miedo de aceptar a David en sus filas previendo que David en medio de la lucha, se uniera al Rey Saúl gobernante del pueblo de Dios, y peleara contra los filisteos que eran, no solamente los enemigos de su pueblo, sino también los enemigos de Dios. </a:t>
            </a:r>
          </a:p>
          <a:p>
            <a:pPr marL="0" indent="0">
              <a:buNone/>
            </a:pPr>
            <a:endParaRPr lang="es-CO" dirty="0" smtClean="0"/>
          </a:p>
          <a:p>
            <a:pPr marL="0" indent="0">
              <a:buNone/>
            </a:pPr>
            <a:r>
              <a:rPr lang="es-CO" dirty="0" smtClean="0">
                <a:solidFill>
                  <a:srgbClr val="0070C0"/>
                </a:solidFill>
              </a:rPr>
              <a:t>Aquí surge una pregunta: ¿si usted se considera hijo de Dios, del lado de quién esta usted, de Dios, o de sus enemigos? Recuerda las palabras de Jesús «</a:t>
            </a:r>
            <a:r>
              <a:rPr lang="es-CO" b="1" dirty="0" smtClean="0">
                <a:solidFill>
                  <a:srgbClr val="0070C0"/>
                </a:solidFill>
                <a:latin typeface="Agency FB" pitchFamily="34" charset="0"/>
              </a:rPr>
              <a:t>El </a:t>
            </a:r>
            <a:r>
              <a:rPr lang="es-CO" b="1" dirty="0">
                <a:solidFill>
                  <a:srgbClr val="0070C0"/>
                </a:solidFill>
                <a:latin typeface="Agency FB" pitchFamily="34" charset="0"/>
              </a:rPr>
              <a:t>que no es conmigo, contra mí es; y el que conmigo no recoge, </a:t>
            </a:r>
            <a:r>
              <a:rPr lang="es-CO" b="1" dirty="0" smtClean="0">
                <a:solidFill>
                  <a:srgbClr val="0070C0"/>
                </a:solidFill>
                <a:latin typeface="Agency FB" pitchFamily="34" charset="0"/>
              </a:rPr>
              <a:t>desparrama</a:t>
            </a:r>
            <a:r>
              <a:rPr lang="es-CO" dirty="0" smtClean="0">
                <a:solidFill>
                  <a:srgbClr val="0070C0"/>
                </a:solidFill>
              </a:rPr>
              <a:t>». </a:t>
            </a:r>
            <a:r>
              <a:rPr lang="es-CO" dirty="0" smtClean="0">
                <a:solidFill>
                  <a:srgbClr val="FF0000"/>
                </a:solidFill>
              </a:rPr>
              <a:t>(Luc.11:23).</a:t>
            </a:r>
            <a:r>
              <a:rPr lang="es-CO" dirty="0" smtClean="0">
                <a:solidFill>
                  <a:srgbClr val="0070C0"/>
                </a:solidFill>
              </a:rPr>
              <a:t>Por tanto, si tu dices que tienes a Cristo en tu corazón, conságrate a Él, apoya su causa obedeciendo lo que Él dice, más no la causa de los enemigos de Dios.</a:t>
            </a:r>
            <a:endParaRPr lang="es-CO" dirty="0">
              <a:solidFill>
                <a:srgbClr val="0070C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
            <a:ext cx="2411760" cy="1484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70088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smtClean="0">
                <a:latin typeface="Agency FB" pitchFamily="34" charset="0"/>
              </a:rPr>
              <a:t>Incita ala cobardía:</a:t>
            </a:r>
            <a:endParaRPr lang="es-CO" b="1" i="1" dirty="0">
              <a:latin typeface="Agency FB" pitchFamily="34" charset="0"/>
            </a:endParaRPr>
          </a:p>
        </p:txBody>
      </p:sp>
      <p:sp>
        <p:nvSpPr>
          <p:cNvPr id="3" name="2 Marcador de contenido"/>
          <p:cNvSpPr>
            <a:spLocks noGrp="1"/>
          </p:cNvSpPr>
          <p:nvPr>
            <p:ph idx="1"/>
          </p:nvPr>
        </p:nvSpPr>
        <p:spPr>
          <a:xfrm>
            <a:off x="457200" y="1600200"/>
            <a:ext cx="8586564" cy="5141168"/>
          </a:xfrm>
        </p:spPr>
        <p:txBody>
          <a:bodyPr>
            <a:normAutofit fontScale="77500" lnSpcReduction="20000"/>
          </a:bodyPr>
          <a:lstStyle/>
          <a:p>
            <a:pPr marL="0" indent="0">
              <a:buNone/>
            </a:pPr>
            <a:r>
              <a:rPr lang="es-CO" b="1" dirty="0" smtClean="0">
                <a:solidFill>
                  <a:srgbClr val="FF0000"/>
                </a:solidFill>
              </a:rPr>
              <a:t>Nehemías </a:t>
            </a:r>
            <a:r>
              <a:rPr lang="es-CO" b="1" dirty="0">
                <a:solidFill>
                  <a:srgbClr val="FF0000"/>
                </a:solidFill>
              </a:rPr>
              <a:t>6:10-13</a:t>
            </a:r>
            <a:r>
              <a:rPr lang="es-CO" dirty="0"/>
              <a:t>. </a:t>
            </a:r>
            <a:r>
              <a:rPr lang="es-CO" dirty="0" smtClean="0"/>
              <a:t>Después </a:t>
            </a:r>
            <a:r>
              <a:rPr lang="es-CO" dirty="0"/>
              <a:t>fui a casa de Semaías hijo de Delaía hijo de Mehetabel, porque estaba encerrado. Él me dijo: </a:t>
            </a:r>
          </a:p>
          <a:p>
            <a:r>
              <a:rPr lang="es-CO" dirty="0"/>
              <a:t> --</a:t>
            </a:r>
            <a:r>
              <a:rPr lang="es-CO" dirty="0">
                <a:latin typeface="Agency FB" pitchFamily="34" charset="0"/>
              </a:rPr>
              <a:t>Reunámonos en la casa de Dios, dentro del templo, y cerremos las puertas, porque vienen a matarte; sí, esta noche vendrán a matarte</a:t>
            </a:r>
            <a:r>
              <a:rPr lang="es-CO" dirty="0"/>
              <a:t>. </a:t>
            </a:r>
            <a:endParaRPr lang="es-CO" dirty="0" smtClean="0"/>
          </a:p>
          <a:p>
            <a:r>
              <a:rPr lang="es-CO" dirty="0" smtClean="0"/>
              <a:t>11 </a:t>
            </a:r>
            <a:r>
              <a:rPr lang="es-CO" dirty="0"/>
              <a:t>Pero yo le respondí: </a:t>
            </a:r>
            <a:r>
              <a:rPr lang="es-CO" dirty="0" smtClean="0"/>
              <a:t> </a:t>
            </a:r>
            <a:r>
              <a:rPr lang="es-CO" dirty="0"/>
              <a:t>--¿Un hombre como yo ha de huir? ¿Y quién, que fuera como yo, entraría al templo para salvarse la vida? No entraré. </a:t>
            </a:r>
            <a:r>
              <a:rPr lang="es-CO" dirty="0" smtClean="0"/>
              <a:t>12 </a:t>
            </a:r>
            <a:r>
              <a:rPr lang="es-CO" b="1" dirty="0">
                <a:latin typeface="Agency FB" pitchFamily="34" charset="0"/>
              </a:rPr>
              <a:t>Reconocí que Dios no lo había enviado</a:t>
            </a:r>
            <a:r>
              <a:rPr lang="es-CO" dirty="0"/>
              <a:t>, sino que decía aquella profecía contra mí porque Tobías y Sanbalat lo habían sobornado. </a:t>
            </a:r>
            <a:r>
              <a:rPr lang="es-CO" dirty="0" smtClean="0"/>
              <a:t>13 </a:t>
            </a:r>
            <a:r>
              <a:rPr lang="es-CO" dirty="0"/>
              <a:t>Pues fue sobornado para </a:t>
            </a:r>
            <a:r>
              <a:rPr lang="es-CO" b="1" dirty="0">
                <a:latin typeface="Agency FB" pitchFamily="34" charset="0"/>
              </a:rPr>
              <a:t>intimidarme, para que así yo pecara. </a:t>
            </a:r>
            <a:r>
              <a:rPr lang="es-CO" dirty="0"/>
              <a:t>Ellos aprovecharían esto para crearme mala fama y desprestigiarme. </a:t>
            </a:r>
            <a:endParaRPr lang="es-CO" dirty="0" smtClean="0"/>
          </a:p>
          <a:p>
            <a:pPr marL="0" indent="0">
              <a:buNone/>
            </a:pPr>
            <a:r>
              <a:rPr lang="es-CO" dirty="0" smtClean="0">
                <a:solidFill>
                  <a:srgbClr val="0070C0"/>
                </a:solidFill>
              </a:rPr>
              <a:t>Recuerda este ejemplo: Si alguien te incita a hacer algo que esta contra la voluntad de Dios, no le creas, recházalo de inmediato, </a:t>
            </a:r>
            <a:r>
              <a:rPr lang="es-CO" dirty="0">
                <a:solidFill>
                  <a:srgbClr val="0070C0"/>
                </a:solidFill>
              </a:rPr>
              <a:t>p</a:t>
            </a:r>
            <a:r>
              <a:rPr lang="es-CO" dirty="0" smtClean="0">
                <a:solidFill>
                  <a:srgbClr val="0070C0"/>
                </a:solidFill>
              </a:rPr>
              <a:t>orque eso no proviene de Dios.</a:t>
            </a:r>
            <a:endParaRPr lang="es-CO" dirty="0">
              <a:solidFill>
                <a:srgbClr val="0070C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16632"/>
            <a:ext cx="2095500" cy="139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581674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80">
                                          <p:stCondLst>
                                            <p:cond delay="0"/>
                                          </p:stCondLst>
                                        </p:cTn>
                                        <p:tgtEl>
                                          <p:spTgt spid="3">
                                            <p:txEl>
                                              <p:pRg st="3" end="3"/>
                                            </p:txEl>
                                          </p:spTgt>
                                        </p:tgtEl>
                                      </p:cBhvr>
                                    </p:animEffect>
                                    <p:anim calcmode="lin" valueType="num">
                                      <p:cBhvr>
                                        <p:cTn id="2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3" end="3"/>
                                            </p:txEl>
                                          </p:spTgt>
                                        </p:tgtEl>
                                      </p:cBhvr>
                                      <p:to x="100000" y="60000"/>
                                    </p:animScale>
                                    <p:animScale>
                                      <p:cBhvr>
                                        <p:cTn id="34" dur="166" decel="50000">
                                          <p:stCondLst>
                                            <p:cond delay="676"/>
                                          </p:stCondLst>
                                        </p:cTn>
                                        <p:tgtEl>
                                          <p:spTgt spid="3">
                                            <p:txEl>
                                              <p:pRg st="3" end="3"/>
                                            </p:txEl>
                                          </p:spTgt>
                                        </p:tgtEl>
                                      </p:cBhvr>
                                      <p:to x="100000" y="100000"/>
                                    </p:animScale>
                                    <p:animScale>
                                      <p:cBhvr>
                                        <p:cTn id="35" dur="26">
                                          <p:stCondLst>
                                            <p:cond delay="1312"/>
                                          </p:stCondLst>
                                        </p:cTn>
                                        <p:tgtEl>
                                          <p:spTgt spid="3">
                                            <p:txEl>
                                              <p:pRg st="3" end="3"/>
                                            </p:txEl>
                                          </p:spTgt>
                                        </p:tgtEl>
                                      </p:cBhvr>
                                      <p:to x="100000" y="80000"/>
                                    </p:animScale>
                                    <p:animScale>
                                      <p:cBhvr>
                                        <p:cTn id="36" dur="166" decel="50000">
                                          <p:stCondLst>
                                            <p:cond delay="1338"/>
                                          </p:stCondLst>
                                        </p:cTn>
                                        <p:tgtEl>
                                          <p:spTgt spid="3">
                                            <p:txEl>
                                              <p:pRg st="3" end="3"/>
                                            </p:txEl>
                                          </p:spTgt>
                                        </p:tgtEl>
                                      </p:cBhvr>
                                      <p:to x="100000" y="100000"/>
                                    </p:animScale>
                                    <p:animScale>
                                      <p:cBhvr>
                                        <p:cTn id="37" dur="26">
                                          <p:stCondLst>
                                            <p:cond delay="1642"/>
                                          </p:stCondLst>
                                        </p:cTn>
                                        <p:tgtEl>
                                          <p:spTgt spid="3">
                                            <p:txEl>
                                              <p:pRg st="3" end="3"/>
                                            </p:txEl>
                                          </p:spTgt>
                                        </p:tgtEl>
                                      </p:cBhvr>
                                      <p:to x="100000" y="90000"/>
                                    </p:animScale>
                                    <p:animScale>
                                      <p:cBhvr>
                                        <p:cTn id="38" dur="166" decel="50000">
                                          <p:stCondLst>
                                            <p:cond delay="1668"/>
                                          </p:stCondLst>
                                        </p:cTn>
                                        <p:tgtEl>
                                          <p:spTgt spid="3">
                                            <p:txEl>
                                              <p:pRg st="3" end="3"/>
                                            </p:txEl>
                                          </p:spTgt>
                                        </p:tgtEl>
                                      </p:cBhvr>
                                      <p:to x="100000" y="100000"/>
                                    </p:animScale>
                                    <p:animScale>
                                      <p:cBhvr>
                                        <p:cTn id="39" dur="26">
                                          <p:stCondLst>
                                            <p:cond delay="1808"/>
                                          </p:stCondLst>
                                        </p:cTn>
                                        <p:tgtEl>
                                          <p:spTgt spid="3">
                                            <p:txEl>
                                              <p:pRg st="3" end="3"/>
                                            </p:txEl>
                                          </p:spTgt>
                                        </p:tgtEl>
                                      </p:cBhvr>
                                      <p:to x="100000" y="95000"/>
                                    </p:animScale>
                                    <p:animScale>
                                      <p:cBhvr>
                                        <p:cTn id="4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normAutofit/>
          </a:bodyPr>
          <a:lstStyle/>
          <a:p>
            <a:r>
              <a:rPr lang="es-CO" b="1" i="1" dirty="0" smtClean="0">
                <a:latin typeface="Agency FB" pitchFamily="34" charset="0"/>
              </a:rPr>
              <a:t>Vuelven la espalda a la batalla</a:t>
            </a:r>
            <a:r>
              <a:rPr lang="es-CO" dirty="0" smtClean="0"/>
              <a:t>.</a:t>
            </a:r>
            <a:endParaRPr lang="es-CO" dirty="0"/>
          </a:p>
        </p:txBody>
      </p:sp>
      <p:sp>
        <p:nvSpPr>
          <p:cNvPr id="3" name="2 Marcador de contenido"/>
          <p:cNvSpPr>
            <a:spLocks noGrp="1"/>
          </p:cNvSpPr>
          <p:nvPr>
            <p:ph idx="1"/>
          </p:nvPr>
        </p:nvSpPr>
        <p:spPr>
          <a:xfrm>
            <a:off x="457200" y="1600200"/>
            <a:ext cx="8525222" cy="4997152"/>
          </a:xfrm>
        </p:spPr>
        <p:txBody>
          <a:bodyPr>
            <a:normAutofit fontScale="70000" lnSpcReduction="20000"/>
          </a:bodyPr>
          <a:lstStyle/>
          <a:p>
            <a:pPr marL="0" indent="0" algn="ctr">
              <a:buNone/>
            </a:pPr>
            <a:r>
              <a:rPr lang="es-CO" dirty="0" smtClean="0">
                <a:solidFill>
                  <a:srgbClr val="FF0000"/>
                </a:solidFill>
              </a:rPr>
              <a:t>Salmo 78:9</a:t>
            </a:r>
            <a:r>
              <a:rPr lang="es-CO" dirty="0" smtClean="0"/>
              <a:t>.</a:t>
            </a:r>
            <a:r>
              <a:rPr lang="es-CO" dirty="0"/>
              <a:t> </a:t>
            </a:r>
            <a:r>
              <a:rPr lang="es-CO" dirty="0" smtClean="0"/>
              <a:t>«</a:t>
            </a:r>
            <a:r>
              <a:rPr lang="es-CO" dirty="0" smtClean="0">
                <a:latin typeface="Agency FB" pitchFamily="34" charset="0"/>
              </a:rPr>
              <a:t>Los </a:t>
            </a:r>
            <a:r>
              <a:rPr lang="es-CO" dirty="0">
                <a:latin typeface="Agency FB" pitchFamily="34" charset="0"/>
              </a:rPr>
              <a:t>hijos de Efraín</a:t>
            </a:r>
            <a:r>
              <a:rPr lang="es-CO" dirty="0" smtClean="0">
                <a:latin typeface="Agency FB" pitchFamily="34" charset="0"/>
              </a:rPr>
              <a:t>, arqueros </a:t>
            </a:r>
            <a:r>
              <a:rPr lang="es-CO" dirty="0">
                <a:latin typeface="Agency FB" pitchFamily="34" charset="0"/>
              </a:rPr>
              <a:t>muy diestros, </a:t>
            </a:r>
            <a:r>
              <a:rPr lang="es-CO" dirty="0" smtClean="0">
                <a:latin typeface="Agency FB" pitchFamily="34" charset="0"/>
              </a:rPr>
              <a:t>volvieron </a:t>
            </a:r>
            <a:r>
              <a:rPr lang="es-CO" dirty="0">
                <a:latin typeface="Agency FB" pitchFamily="34" charset="0"/>
              </a:rPr>
              <a:t>las </a:t>
            </a:r>
            <a:r>
              <a:rPr lang="es-CO" dirty="0" smtClean="0">
                <a:latin typeface="Agency FB" pitchFamily="34" charset="0"/>
              </a:rPr>
              <a:t>espaldas en </a:t>
            </a:r>
            <a:r>
              <a:rPr lang="es-CO" dirty="0">
                <a:latin typeface="Agency FB" pitchFamily="34" charset="0"/>
              </a:rPr>
              <a:t>el día de la </a:t>
            </a:r>
            <a:r>
              <a:rPr lang="es-CO" dirty="0" smtClean="0">
                <a:latin typeface="Agency FB" pitchFamily="34" charset="0"/>
              </a:rPr>
              <a:t>batalla»</a:t>
            </a:r>
          </a:p>
          <a:p>
            <a:r>
              <a:rPr lang="es-CO" dirty="0"/>
              <a:t> Es probable que se nombre a esta tribu porque durante un tiempo fue la más numerosa y agresiva de todas</a:t>
            </a:r>
            <a:r>
              <a:rPr lang="es-CO" dirty="0" smtClean="0"/>
              <a:t>. ¿A qué experiencia vergonzosa se alude aquí?</a:t>
            </a:r>
          </a:p>
          <a:p>
            <a:pPr marL="0" indent="0">
              <a:buNone/>
            </a:pPr>
            <a:r>
              <a:rPr lang="es-CO" dirty="0">
                <a:solidFill>
                  <a:srgbClr val="FF0000"/>
                </a:solidFill>
              </a:rPr>
              <a:t>Josúe 7:2-5. 2 </a:t>
            </a:r>
            <a:r>
              <a:rPr lang="es-CO" dirty="0"/>
              <a:t>Después Josué envió hombres desde Jericó a Hai, que estaba junto a Bet-avén hacia el oriente de Bet-el; y les habló diciendo: Subid y reconoced la tierra. Y ellos subieron y reconocieron a Hai. </a:t>
            </a:r>
            <a:r>
              <a:rPr lang="es-CO" dirty="0" smtClean="0"/>
              <a:t>3 </a:t>
            </a:r>
            <a:r>
              <a:rPr lang="es-CO" dirty="0"/>
              <a:t>Y volviendo a Josué, le dijeron: No suba todo el pueblo, sino suban como dos mil o tres mil hombres, y tomarán a Hai; no fatigues a todo el pueblo yendo allí, porque son pocos. </a:t>
            </a:r>
            <a:r>
              <a:rPr lang="es-CO" dirty="0" smtClean="0"/>
              <a:t>4 </a:t>
            </a:r>
            <a:r>
              <a:rPr lang="es-CO" dirty="0">
                <a:latin typeface="Agency FB" pitchFamily="34" charset="0"/>
              </a:rPr>
              <a:t>Y subieron allá del pueblo como tres mil hombres, los cuales huyeron delante de los de Hai. </a:t>
            </a:r>
            <a:r>
              <a:rPr lang="es-CO" dirty="0" smtClean="0">
                <a:latin typeface="Agency FB" pitchFamily="34" charset="0"/>
              </a:rPr>
              <a:t>5 </a:t>
            </a:r>
            <a:r>
              <a:rPr lang="es-CO" dirty="0">
                <a:latin typeface="Agency FB" pitchFamily="34" charset="0"/>
              </a:rPr>
              <a:t>Y los de Hai mataron de ellos a unos treinta y seis hombres, y los siguieron desde la puerta hasta Sebarim, y los derrotaron en la bajada; por lo cual el corazón del pueblo desfalleció y vino a ser como agua</a:t>
            </a:r>
            <a:r>
              <a:rPr lang="es-CO" dirty="0" smtClean="0">
                <a:latin typeface="Agency FB" pitchFamily="34" charset="0"/>
              </a:rPr>
              <a:t>.</a:t>
            </a:r>
          </a:p>
          <a:p>
            <a:pPr marL="0" indent="0">
              <a:buNone/>
            </a:pPr>
            <a:endParaRPr lang="es-CO" dirty="0">
              <a:latin typeface="Agency FB" pitchFamily="34" charset="0"/>
            </a:endParaRPr>
          </a:p>
          <a:p>
            <a:pPr marL="0" indent="0">
              <a:buNone/>
            </a:pPr>
            <a:r>
              <a:rPr lang="es-CO" dirty="0" smtClean="0">
                <a:solidFill>
                  <a:srgbClr val="0070C0"/>
                </a:solidFill>
                <a:latin typeface="Agency FB" pitchFamily="34" charset="0"/>
              </a:rPr>
              <a:t>Ciertamente que esta derrota sucedió porque ya anteriormente le habían dado la espalda a la Palabra de Dios, tomando para si lo que Dios les había prohibido lea </a:t>
            </a:r>
            <a:r>
              <a:rPr lang="es-CO" dirty="0" smtClean="0">
                <a:solidFill>
                  <a:srgbClr val="FF0000"/>
                </a:solidFill>
                <a:latin typeface="Agency FB" pitchFamily="34" charset="0"/>
              </a:rPr>
              <a:t>( Jos.6:18,19; 7:10-12,20,21).</a:t>
            </a:r>
            <a:endParaRPr lang="es-CO" dirty="0">
              <a:solidFill>
                <a:srgbClr val="FF0000"/>
              </a:solidFill>
              <a:latin typeface="Agency FB"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3221"/>
            <a:ext cx="1962150" cy="1523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475158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ipe(down)">
                                      <p:cBhvr>
                                        <p:cTn id="18" dur="580">
                                          <p:stCondLst>
                                            <p:cond delay="0"/>
                                          </p:stCondLst>
                                        </p:cTn>
                                        <p:tgtEl>
                                          <p:spTgt spid="3">
                                            <p:txEl>
                                              <p:pRg st="4" end="4"/>
                                            </p:txEl>
                                          </p:spTgt>
                                        </p:tgtEl>
                                      </p:cBhvr>
                                    </p:animEffect>
                                    <p:anim calcmode="lin" valueType="num">
                                      <p:cBhvr>
                                        <p:cTn id="19"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4" end="4"/>
                                            </p:txEl>
                                          </p:spTgt>
                                        </p:tgtEl>
                                      </p:cBhvr>
                                      <p:to x="100000" y="60000"/>
                                    </p:animScale>
                                    <p:animScale>
                                      <p:cBhvr>
                                        <p:cTn id="25" dur="166" decel="50000">
                                          <p:stCondLst>
                                            <p:cond delay="676"/>
                                          </p:stCondLst>
                                        </p:cTn>
                                        <p:tgtEl>
                                          <p:spTgt spid="3">
                                            <p:txEl>
                                              <p:pRg st="4" end="4"/>
                                            </p:txEl>
                                          </p:spTgt>
                                        </p:tgtEl>
                                      </p:cBhvr>
                                      <p:to x="100000" y="100000"/>
                                    </p:animScale>
                                    <p:animScale>
                                      <p:cBhvr>
                                        <p:cTn id="26" dur="26">
                                          <p:stCondLst>
                                            <p:cond delay="1312"/>
                                          </p:stCondLst>
                                        </p:cTn>
                                        <p:tgtEl>
                                          <p:spTgt spid="3">
                                            <p:txEl>
                                              <p:pRg st="4" end="4"/>
                                            </p:txEl>
                                          </p:spTgt>
                                        </p:tgtEl>
                                      </p:cBhvr>
                                      <p:to x="100000" y="80000"/>
                                    </p:animScale>
                                    <p:animScale>
                                      <p:cBhvr>
                                        <p:cTn id="27" dur="166" decel="50000">
                                          <p:stCondLst>
                                            <p:cond delay="1338"/>
                                          </p:stCondLst>
                                        </p:cTn>
                                        <p:tgtEl>
                                          <p:spTgt spid="3">
                                            <p:txEl>
                                              <p:pRg st="4" end="4"/>
                                            </p:txEl>
                                          </p:spTgt>
                                        </p:tgtEl>
                                      </p:cBhvr>
                                      <p:to x="100000" y="100000"/>
                                    </p:animScale>
                                    <p:animScale>
                                      <p:cBhvr>
                                        <p:cTn id="28" dur="26">
                                          <p:stCondLst>
                                            <p:cond delay="1642"/>
                                          </p:stCondLst>
                                        </p:cTn>
                                        <p:tgtEl>
                                          <p:spTgt spid="3">
                                            <p:txEl>
                                              <p:pRg st="4" end="4"/>
                                            </p:txEl>
                                          </p:spTgt>
                                        </p:tgtEl>
                                      </p:cBhvr>
                                      <p:to x="100000" y="90000"/>
                                    </p:animScale>
                                    <p:animScale>
                                      <p:cBhvr>
                                        <p:cTn id="29" dur="166" decel="50000">
                                          <p:stCondLst>
                                            <p:cond delay="1668"/>
                                          </p:stCondLst>
                                        </p:cTn>
                                        <p:tgtEl>
                                          <p:spTgt spid="3">
                                            <p:txEl>
                                              <p:pRg st="4" end="4"/>
                                            </p:txEl>
                                          </p:spTgt>
                                        </p:tgtEl>
                                      </p:cBhvr>
                                      <p:to x="100000" y="100000"/>
                                    </p:animScale>
                                    <p:animScale>
                                      <p:cBhvr>
                                        <p:cTn id="30" dur="26">
                                          <p:stCondLst>
                                            <p:cond delay="1808"/>
                                          </p:stCondLst>
                                        </p:cTn>
                                        <p:tgtEl>
                                          <p:spTgt spid="3">
                                            <p:txEl>
                                              <p:pRg st="4" end="4"/>
                                            </p:txEl>
                                          </p:spTgt>
                                        </p:tgtEl>
                                      </p:cBhvr>
                                      <p:to x="100000" y="95000"/>
                                    </p:animScale>
                                    <p:animScale>
                                      <p:cBhvr>
                                        <p:cTn id="31"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normAutofit/>
          </a:bodyPr>
          <a:lstStyle/>
          <a:p>
            <a:r>
              <a:rPr lang="es-CO" b="1" i="1" dirty="0" smtClean="0">
                <a:latin typeface="Agency FB" pitchFamily="34" charset="0"/>
              </a:rPr>
              <a:t>El impío endurece el camino.</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70000" lnSpcReduction="20000"/>
          </a:bodyPr>
          <a:lstStyle/>
          <a:p>
            <a:pPr marL="0" indent="0">
              <a:buNone/>
            </a:pPr>
            <a:r>
              <a:rPr lang="es-CO" b="1" dirty="0">
                <a:solidFill>
                  <a:srgbClr val="FF0000"/>
                </a:solidFill>
              </a:rPr>
              <a:t>Prov.21:29.</a:t>
            </a:r>
            <a:r>
              <a:rPr lang="es-CO" dirty="0"/>
              <a:t> </a:t>
            </a:r>
            <a:r>
              <a:rPr lang="es-CO" dirty="0" smtClean="0"/>
              <a:t>«</a:t>
            </a:r>
            <a:r>
              <a:rPr lang="es-CO" b="1" dirty="0" smtClean="0">
                <a:latin typeface="Agency FB" pitchFamily="34" charset="0"/>
              </a:rPr>
              <a:t>El </a:t>
            </a:r>
            <a:r>
              <a:rPr lang="es-CO" b="1" dirty="0">
                <a:latin typeface="Agency FB" pitchFamily="34" charset="0"/>
              </a:rPr>
              <a:t>hombre impío endurece su rostro; mas el recto ordena sus </a:t>
            </a:r>
            <a:r>
              <a:rPr lang="es-CO" b="1" dirty="0" smtClean="0">
                <a:latin typeface="Agency FB" pitchFamily="34" charset="0"/>
              </a:rPr>
              <a:t>caminos</a:t>
            </a:r>
            <a:r>
              <a:rPr lang="es-CO" dirty="0" smtClean="0"/>
              <a:t>»</a:t>
            </a:r>
          </a:p>
          <a:p>
            <a:r>
              <a:rPr lang="es-CO" dirty="0"/>
              <a:t> La persona atrevida, y sin principios, adopta determinada posición sin considerar si es mala o buena; y después es demasiado obstinada para modificarla.  El justo es rápido para modificar su proceder si al examinarlo encuentra que es errado.  Este continuo deseo de vivir en armonía con la voluntad de Dios lo prepara para el cielo. </a:t>
            </a:r>
            <a:r>
              <a:rPr lang="es-CO" dirty="0" smtClean="0"/>
              <a:t>Lea </a:t>
            </a:r>
            <a:r>
              <a:rPr lang="es-CO" dirty="0" smtClean="0">
                <a:solidFill>
                  <a:srgbClr val="FF0000"/>
                </a:solidFill>
              </a:rPr>
              <a:t>(Heb.3:15-19)</a:t>
            </a:r>
          </a:p>
          <a:p>
            <a:pPr marL="0" indent="0" algn="ctr">
              <a:buNone/>
            </a:pPr>
            <a:endParaRPr lang="es-CO" dirty="0" smtClean="0">
              <a:solidFill>
                <a:srgbClr val="0070C0"/>
              </a:solidFill>
            </a:endParaRPr>
          </a:p>
          <a:p>
            <a:pPr marL="0" indent="0" algn="ctr">
              <a:buNone/>
            </a:pPr>
            <a:r>
              <a:rPr lang="es-CO" dirty="0" smtClean="0">
                <a:solidFill>
                  <a:srgbClr val="0070C0"/>
                </a:solidFill>
              </a:rPr>
              <a:t>Nota que, aunque alguien pretenda pertenecer al pueblo de Dios, como es el caso de muchos hebreos, pero, si no escucha la «Voz de Dios» es catalogados como impío porque todo el tiempo estaban inconformes, criticando y quejándose, </a:t>
            </a:r>
            <a:r>
              <a:rPr lang="es-CO" b="1" dirty="0" smtClean="0">
                <a:solidFill>
                  <a:srgbClr val="FF0000"/>
                </a:solidFill>
              </a:rPr>
              <a:t>(lea Núm.14:22, 26-35), </a:t>
            </a:r>
            <a:r>
              <a:rPr lang="es-CO" dirty="0" smtClean="0">
                <a:solidFill>
                  <a:srgbClr val="0070C0"/>
                </a:solidFill>
              </a:rPr>
              <a:t>y después de cuarenta años solamente dos de los que salieron de Egipto, entraron en la tierra prometida, Josúe y Caleb, estos solamente tenían palabras de gratitud y alabanza ya que Dios les daría una tierra que según la promesa de Dios, fluía leche y miel.</a:t>
            </a:r>
            <a:endParaRPr lang="es-CO" dirty="0">
              <a:solidFill>
                <a:srgbClr val="0070C0"/>
              </a:solidFill>
            </a:endParaRPr>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2775" y="0"/>
            <a:ext cx="2181225" cy="16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02713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059016" cy="1143000"/>
          </a:xfrm>
        </p:spPr>
        <p:txBody>
          <a:bodyPr/>
          <a:lstStyle/>
          <a:p>
            <a:r>
              <a:rPr lang="es-CO" b="1" i="1" dirty="0" smtClean="0">
                <a:latin typeface="Agency FB" pitchFamily="34" charset="0"/>
              </a:rPr>
              <a:t>Temor del hombre:</a:t>
            </a:r>
            <a:endParaRPr lang="es-CO" b="1" i="1" dirty="0">
              <a:latin typeface="Agency FB" pitchFamily="34" charset="0"/>
            </a:endParaRPr>
          </a:p>
        </p:txBody>
      </p:sp>
      <p:sp>
        <p:nvSpPr>
          <p:cNvPr id="3" name="2 Marcador de contenido"/>
          <p:cNvSpPr>
            <a:spLocks noGrp="1"/>
          </p:cNvSpPr>
          <p:nvPr>
            <p:ph idx="1"/>
          </p:nvPr>
        </p:nvSpPr>
        <p:spPr>
          <a:xfrm>
            <a:off x="457200" y="1600200"/>
            <a:ext cx="8507288" cy="4925144"/>
          </a:xfrm>
        </p:spPr>
        <p:txBody>
          <a:bodyPr>
            <a:normAutofit fontScale="77500" lnSpcReduction="20000"/>
          </a:bodyPr>
          <a:lstStyle/>
          <a:p>
            <a:pPr marL="0" indent="0">
              <a:buNone/>
            </a:pPr>
            <a:r>
              <a:rPr lang="es-CO" b="1" dirty="0">
                <a:solidFill>
                  <a:srgbClr val="FF0000"/>
                </a:solidFill>
              </a:rPr>
              <a:t>Prov.29:25</a:t>
            </a:r>
            <a:r>
              <a:rPr lang="es-CO" dirty="0"/>
              <a:t>. El temor a los hombres es peligroso; mas el que confía en el SEÑOR será levantado</a:t>
            </a:r>
            <a:r>
              <a:rPr lang="es-CO" dirty="0" smtClean="0"/>
              <a:t>.</a:t>
            </a:r>
          </a:p>
          <a:p>
            <a:pPr marL="0" indent="0">
              <a:buNone/>
            </a:pPr>
            <a:r>
              <a:rPr lang="es-CO" b="1" dirty="0" smtClean="0">
                <a:solidFill>
                  <a:srgbClr val="FF0000"/>
                </a:solidFill>
              </a:rPr>
              <a:t>Gal.2:12</a:t>
            </a:r>
            <a:r>
              <a:rPr lang="es-CO" dirty="0" smtClean="0"/>
              <a:t>.</a:t>
            </a:r>
            <a:r>
              <a:rPr lang="es-CO" dirty="0"/>
              <a:t> Porque antes que viniesen unos [de parte] de Jacobo, </a:t>
            </a:r>
            <a:r>
              <a:rPr lang="es-CO" dirty="0" smtClean="0"/>
              <a:t>(Pedro) comía </a:t>
            </a:r>
            <a:r>
              <a:rPr lang="es-CO" dirty="0"/>
              <a:t>con los gentiles; mas después que vinieron, se retraía y apartaba, teniendo miedo de los que eran de la </a:t>
            </a:r>
            <a:r>
              <a:rPr lang="es-CO" dirty="0" smtClean="0"/>
              <a:t>circuncisión.</a:t>
            </a:r>
            <a:endParaRPr lang="es-CO" dirty="0"/>
          </a:p>
          <a:p>
            <a:pPr marL="0" indent="0">
              <a:buNone/>
            </a:pPr>
            <a:r>
              <a:rPr lang="es-CO" dirty="0" smtClean="0">
                <a:solidFill>
                  <a:srgbClr val="0070C0"/>
                </a:solidFill>
              </a:rPr>
              <a:t>El </a:t>
            </a:r>
            <a:r>
              <a:rPr lang="es-CO" dirty="0">
                <a:solidFill>
                  <a:srgbClr val="0070C0"/>
                </a:solidFill>
              </a:rPr>
              <a:t>que teme tanto a sus semejantes que descuida su deber, o hace a sabiendas lo incorrecto, pone en peligro su salvación.  Pero quien teme a Jehová “</a:t>
            </a:r>
            <a:r>
              <a:rPr lang="es-CO" b="1" dirty="0">
                <a:solidFill>
                  <a:srgbClr val="0070C0"/>
                </a:solidFill>
                <a:latin typeface="Agency FB" pitchFamily="34" charset="0"/>
              </a:rPr>
              <a:t>será levantado</a:t>
            </a:r>
            <a:r>
              <a:rPr lang="es-CO" dirty="0">
                <a:solidFill>
                  <a:srgbClr val="0070C0"/>
                </a:solidFill>
              </a:rPr>
              <a:t>” y estará, literalmente, “</a:t>
            </a:r>
            <a:r>
              <a:rPr lang="es-CO" b="1" dirty="0">
                <a:solidFill>
                  <a:srgbClr val="0070C0"/>
                </a:solidFill>
                <a:latin typeface="Agency FB" pitchFamily="34" charset="0"/>
              </a:rPr>
              <a:t>seguro</a:t>
            </a:r>
            <a:r>
              <a:rPr lang="es-CO" dirty="0">
                <a:solidFill>
                  <a:srgbClr val="0070C0"/>
                </a:solidFill>
              </a:rPr>
              <a:t>”, a salvo de todos los ataques del </a:t>
            </a:r>
            <a:r>
              <a:rPr lang="es-CO" dirty="0" smtClean="0">
                <a:solidFill>
                  <a:srgbClr val="0070C0"/>
                </a:solidFill>
              </a:rPr>
              <a:t>enemigo.</a:t>
            </a:r>
          </a:p>
          <a:p>
            <a:pPr marL="0" indent="0">
              <a:buNone/>
            </a:pPr>
            <a:endParaRPr lang="es-CO" dirty="0" smtClean="0"/>
          </a:p>
          <a:p>
            <a:pPr marL="0" indent="0" algn="ctr">
              <a:buNone/>
            </a:pPr>
            <a:r>
              <a:rPr lang="es-CO" dirty="0" smtClean="0"/>
              <a:t>Si desea más información lea  </a:t>
            </a:r>
            <a:r>
              <a:rPr lang="es-CO" dirty="0">
                <a:solidFill>
                  <a:srgbClr val="FF0000"/>
                </a:solidFill>
              </a:rPr>
              <a:t>(</a:t>
            </a:r>
            <a:r>
              <a:rPr lang="es-CO" dirty="0" smtClean="0">
                <a:solidFill>
                  <a:srgbClr val="FF0000"/>
                </a:solidFill>
              </a:rPr>
              <a:t>Pro.18:10</a:t>
            </a:r>
            <a:r>
              <a:rPr lang="es-CO" dirty="0">
                <a:solidFill>
                  <a:srgbClr val="FF0000"/>
                </a:solidFill>
              </a:rPr>
              <a:t>; </a:t>
            </a:r>
            <a:r>
              <a:rPr lang="es-CO" dirty="0" smtClean="0">
                <a:solidFill>
                  <a:srgbClr val="FF0000"/>
                </a:solidFill>
              </a:rPr>
              <a:t>Isa.51:12</a:t>
            </a:r>
            <a:r>
              <a:rPr lang="es-CO" dirty="0">
                <a:solidFill>
                  <a:srgbClr val="FF0000"/>
                </a:solidFill>
              </a:rPr>
              <a:t>; </a:t>
            </a:r>
            <a:r>
              <a:rPr lang="es-CO" dirty="0" smtClean="0">
                <a:solidFill>
                  <a:srgbClr val="FF0000"/>
                </a:solidFill>
              </a:rPr>
              <a:t>Mat.10:28</a:t>
            </a:r>
            <a:r>
              <a:rPr lang="es-CO" dirty="0">
                <a:solidFill>
                  <a:srgbClr val="FF0000"/>
                </a:solidFill>
              </a:rPr>
              <a:t>; </a:t>
            </a:r>
            <a:r>
              <a:rPr lang="es-CO" dirty="0" smtClean="0">
                <a:solidFill>
                  <a:srgbClr val="FF0000"/>
                </a:solidFill>
              </a:rPr>
              <a:t>Mar.8:38). </a:t>
            </a:r>
            <a:r>
              <a:rPr lang="es-CO" b="1" dirty="0" smtClean="0"/>
              <a:t>Lea el texto que se encuentra en el centro de la Biblia Sal.118:8.</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4495" y="27293"/>
            <a:ext cx="2133600" cy="1412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0653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noAutofit/>
          </a:bodyPr>
          <a:lstStyle/>
          <a:p>
            <a:r>
              <a:rPr lang="es-CO" b="1" i="1" dirty="0" smtClean="0">
                <a:latin typeface="Agency FB" pitchFamily="34" charset="0"/>
              </a:rPr>
              <a:t>Capturado sin ofrecer resistencia</a:t>
            </a:r>
            <a:endParaRPr lang="es-CO" b="1" i="1" dirty="0">
              <a:latin typeface="Agency FB" pitchFamily="34" charset="0"/>
            </a:endParaRPr>
          </a:p>
        </p:txBody>
      </p:sp>
      <p:sp>
        <p:nvSpPr>
          <p:cNvPr id="3" name="2 Marcador de contenido"/>
          <p:cNvSpPr>
            <a:spLocks noGrp="1"/>
          </p:cNvSpPr>
          <p:nvPr>
            <p:ph idx="1"/>
          </p:nvPr>
        </p:nvSpPr>
        <p:spPr>
          <a:xfrm>
            <a:off x="179512" y="1600200"/>
            <a:ext cx="8876828" cy="5069160"/>
          </a:xfrm>
        </p:spPr>
        <p:txBody>
          <a:bodyPr>
            <a:normAutofit fontScale="77500" lnSpcReduction="20000"/>
          </a:bodyPr>
          <a:lstStyle/>
          <a:p>
            <a:pPr marL="0" indent="0">
              <a:buNone/>
            </a:pPr>
            <a:r>
              <a:rPr lang="es-CO" b="1" dirty="0" smtClean="0">
                <a:solidFill>
                  <a:srgbClr val="FF0000"/>
                </a:solidFill>
              </a:rPr>
              <a:t>Isaías 22:3</a:t>
            </a:r>
            <a:r>
              <a:rPr lang="es-CO" dirty="0" smtClean="0"/>
              <a:t>.</a:t>
            </a:r>
            <a:r>
              <a:rPr lang="es-CO" b="1" baseline="30000" dirty="0"/>
              <a:t> </a:t>
            </a:r>
            <a:r>
              <a:rPr lang="es-CO" dirty="0" smtClean="0"/>
              <a:t>Todos </a:t>
            </a:r>
            <a:r>
              <a:rPr lang="es-CO" dirty="0"/>
              <a:t>tus príncipes juntos huyeron del arco, fueron atados: todos los que en ti se hallaron, fueron atados juntamente, aunque lejos se habían </a:t>
            </a:r>
            <a:r>
              <a:rPr lang="es-CO" dirty="0" smtClean="0"/>
              <a:t>huido.</a:t>
            </a:r>
          </a:p>
          <a:p>
            <a:r>
              <a:rPr lang="es-CO" dirty="0" smtClean="0"/>
              <a:t>Isaías </a:t>
            </a:r>
            <a:r>
              <a:rPr lang="es-CO" dirty="0"/>
              <a:t>se refiere a un momento de tregua en el sitio de Jerusalén, ocasionado por la llegada de Tirhaca y su ejército etíope </a:t>
            </a:r>
            <a:r>
              <a:rPr lang="es-CO" dirty="0" smtClean="0"/>
              <a:t>mencionado en (Isa. 37:8-9 lo </a:t>
            </a:r>
            <a:r>
              <a:rPr lang="es-CO" dirty="0"/>
              <a:t>que proporcionó a algunos de los dirigentes de Jerusalén la oportunidad de huir de la ciudad. Esa cesación del asedio, aunque fuera por poco tiempo, bien pudo ser considerado por el pueblo de Jerusalén como el fin del peligro asirio, lo que podría haber llevado al regocijo general. </a:t>
            </a:r>
            <a:r>
              <a:rPr lang="es-CO" dirty="0" smtClean="0"/>
              <a:t>Los príncipes habían </a:t>
            </a:r>
            <a:r>
              <a:rPr lang="es-CO" dirty="0"/>
              <a:t>intentado escapar, pero fueron apresados sin armas y sin haber participado en la batalla. </a:t>
            </a:r>
            <a:endParaRPr lang="es-CO" dirty="0" smtClean="0"/>
          </a:p>
          <a:p>
            <a:pPr marL="0" indent="0">
              <a:buNone/>
            </a:pPr>
            <a:r>
              <a:rPr lang="es-CO" dirty="0" smtClean="0">
                <a:solidFill>
                  <a:srgbClr val="0070C0"/>
                </a:solidFill>
              </a:rPr>
              <a:t>Nota. Si tu lees la historia del pueblo de Israel, sabrás que ellos muchas veces fueron asediados y oprimidos por sus enemigos paganos, por causa de su apostasía a los Mandamientos de Dios.</a:t>
            </a:r>
            <a:endParaRPr lang="es-CO" dirty="0">
              <a:solidFill>
                <a:srgbClr val="0070C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88640"/>
            <a:ext cx="2324100"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324113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059016" cy="1143000"/>
          </a:xfrm>
        </p:spPr>
        <p:txBody>
          <a:bodyPr>
            <a:normAutofit/>
          </a:bodyPr>
          <a:lstStyle/>
          <a:p>
            <a:r>
              <a:rPr lang="es-CO" b="1" i="1" dirty="0" smtClean="0">
                <a:latin typeface="Agency FB" pitchFamily="34" charset="0"/>
              </a:rPr>
              <a:t>Al cobarde todo le asusta:</a:t>
            </a:r>
            <a:endParaRPr lang="es-CO" b="1" i="1" dirty="0">
              <a:latin typeface="Agency FB" pitchFamily="34" charset="0"/>
            </a:endParaRPr>
          </a:p>
        </p:txBody>
      </p:sp>
      <p:sp>
        <p:nvSpPr>
          <p:cNvPr id="3" name="2 Marcador de contenido"/>
          <p:cNvSpPr>
            <a:spLocks noGrp="1"/>
          </p:cNvSpPr>
          <p:nvPr>
            <p:ph idx="1"/>
          </p:nvPr>
        </p:nvSpPr>
        <p:spPr>
          <a:xfrm>
            <a:off x="457199" y="1600200"/>
            <a:ext cx="8471123" cy="4997152"/>
          </a:xfrm>
        </p:spPr>
        <p:txBody>
          <a:bodyPr>
            <a:normAutofit fontScale="77500" lnSpcReduction="20000"/>
          </a:bodyPr>
          <a:lstStyle/>
          <a:p>
            <a:pPr marL="0" indent="0" algn="ctr">
              <a:buNone/>
            </a:pPr>
            <a:r>
              <a:rPr lang="es-CO" b="1" dirty="0" smtClean="0">
                <a:solidFill>
                  <a:srgbClr val="FF0000"/>
                </a:solidFill>
              </a:rPr>
              <a:t>Jeremías 20:1-</a:t>
            </a:r>
            <a:r>
              <a:rPr lang="es-CO" b="1" u="sng" dirty="0" smtClean="0">
                <a:solidFill>
                  <a:srgbClr val="FF0000"/>
                </a:solidFill>
              </a:rPr>
              <a:t>3</a:t>
            </a:r>
            <a:r>
              <a:rPr lang="es-CO" b="1" dirty="0">
                <a:solidFill>
                  <a:srgbClr val="FF0000"/>
                </a:solidFill>
              </a:rPr>
              <a:t>. </a:t>
            </a:r>
            <a:r>
              <a:rPr lang="es-CO" dirty="0" smtClean="0"/>
              <a:t>Y </a:t>
            </a:r>
            <a:r>
              <a:rPr lang="es-CO" dirty="0"/>
              <a:t>el día siguiente Pashur sacó á Jeremías del cepo. Díjole entonces Jeremías: Jehová no ha llamado tu nombre Pashur, sino Magormissabib</a:t>
            </a:r>
            <a:r>
              <a:rPr lang="es-CO" dirty="0" smtClean="0"/>
              <a:t>.</a:t>
            </a:r>
          </a:p>
          <a:p>
            <a:r>
              <a:rPr lang="es-CO" dirty="0"/>
              <a:t> El profeta fue liberado de la tortura de los cepos después de una noche, pero eso no significa que se lo hubiera librado en ese momento de la cárcel.  Es evidente que Jeremías pasó mucho tiempo encarcelado mientras escribía sus mensajes para el rey Joacim </a:t>
            </a:r>
            <a:r>
              <a:rPr lang="es-CO" dirty="0">
                <a:solidFill>
                  <a:srgbClr val="FF0000"/>
                </a:solidFill>
              </a:rPr>
              <a:t>(PR 319; </a:t>
            </a:r>
            <a:r>
              <a:rPr lang="es-CO" dirty="0" smtClean="0">
                <a:solidFill>
                  <a:srgbClr val="FF0000"/>
                </a:solidFill>
              </a:rPr>
              <a:t>Jer.36:5</a:t>
            </a:r>
            <a:r>
              <a:rPr lang="es-CO" dirty="0">
                <a:solidFill>
                  <a:srgbClr val="FF0000"/>
                </a:solidFill>
              </a:rPr>
              <a:t>). </a:t>
            </a:r>
            <a:r>
              <a:rPr lang="es-CO" dirty="0" smtClean="0"/>
              <a:t>A pesar de ser perseguido, Jeremías no tenía cobardía sino confianza en su Dios, como si la tenía el sacerdote Pasur quien le había dado la espalda al mensaje y al mensajero de Dios.</a:t>
            </a:r>
            <a:endParaRPr lang="es-CO" dirty="0"/>
          </a:p>
          <a:p>
            <a:pPr marL="0" indent="0">
              <a:buNone/>
            </a:pPr>
            <a:r>
              <a:rPr lang="es-CO" dirty="0" smtClean="0"/>
              <a:t>El </a:t>
            </a:r>
            <a:r>
              <a:rPr lang="es-CO" dirty="0"/>
              <a:t>nombre </a:t>
            </a:r>
            <a:r>
              <a:rPr lang="es-CO" dirty="0" smtClean="0"/>
              <a:t>«Magormissabib», dado por Dios a Pasur, quería decir Literalmente</a:t>
            </a:r>
            <a:r>
              <a:rPr lang="es-CO" dirty="0"/>
              <a:t>, “</a:t>
            </a:r>
            <a:r>
              <a:rPr lang="es-CO" b="1" dirty="0">
                <a:latin typeface="Agency FB" pitchFamily="34" charset="0"/>
              </a:rPr>
              <a:t>terror por todas partes</a:t>
            </a:r>
            <a:r>
              <a:rPr lang="es-CO" dirty="0" smtClean="0"/>
              <a:t>”. En contraposición, Jeremías tenía confianza </a:t>
            </a:r>
            <a:r>
              <a:rPr lang="es-CO" dirty="0"/>
              <a:t>en Dios como su </a:t>
            </a:r>
            <a:r>
              <a:rPr lang="es-CO" dirty="0" smtClean="0"/>
              <a:t>Libertador, </a:t>
            </a:r>
            <a:r>
              <a:rPr lang="es-CO" dirty="0"/>
              <a:t>como lo había hecho el salmista </a:t>
            </a:r>
            <a:r>
              <a:rPr lang="es-CO" dirty="0" smtClean="0"/>
              <a:t>David, lea </a:t>
            </a:r>
            <a:r>
              <a:rPr lang="es-CO" b="1" dirty="0" smtClean="0">
                <a:solidFill>
                  <a:srgbClr val="FF0000"/>
                </a:solidFill>
              </a:rPr>
              <a:t>(Sal.31:9-16</a:t>
            </a:r>
            <a:r>
              <a:rPr lang="es-CO" b="1" dirty="0">
                <a:solidFill>
                  <a:srgbClr val="FF0000"/>
                </a:solidFill>
              </a:rPr>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0"/>
            <a:ext cx="2124075" cy="1556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550024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lstStyle/>
          <a:p>
            <a:r>
              <a:rPr lang="es-CO" b="1" i="1" dirty="0" smtClean="0">
                <a:latin typeface="Agency FB" pitchFamily="34" charset="0"/>
              </a:rPr>
              <a:t>El problema egipcio:</a:t>
            </a:r>
            <a:endParaRPr lang="es-CO" b="1" i="1" dirty="0">
              <a:latin typeface="Agency FB" pitchFamily="34" charset="0"/>
            </a:endParaRPr>
          </a:p>
        </p:txBody>
      </p:sp>
      <p:sp>
        <p:nvSpPr>
          <p:cNvPr id="3" name="2 Marcador de contenido"/>
          <p:cNvSpPr>
            <a:spLocks noGrp="1"/>
          </p:cNvSpPr>
          <p:nvPr>
            <p:ph idx="1"/>
          </p:nvPr>
        </p:nvSpPr>
        <p:spPr>
          <a:xfrm>
            <a:off x="457199" y="1600200"/>
            <a:ext cx="8525991" cy="5069160"/>
          </a:xfrm>
        </p:spPr>
        <p:txBody>
          <a:bodyPr>
            <a:normAutofit fontScale="62500" lnSpcReduction="20000"/>
          </a:bodyPr>
          <a:lstStyle/>
          <a:p>
            <a:pPr marL="0" indent="0">
              <a:buNone/>
            </a:pPr>
            <a:r>
              <a:rPr lang="es-CO" sz="3600" b="1" dirty="0" smtClean="0">
                <a:solidFill>
                  <a:srgbClr val="FF0000"/>
                </a:solidFill>
              </a:rPr>
              <a:t>Jeremías 46:17-24</a:t>
            </a:r>
            <a:r>
              <a:rPr lang="es-CO" dirty="0" smtClean="0"/>
              <a:t>.</a:t>
            </a:r>
            <a:r>
              <a:rPr lang="es-CO" dirty="0"/>
              <a:t> Allí gritaron: Faraón rey de Egipto, rey de revuelta: dejó pasar el tiempo señalado. </a:t>
            </a:r>
            <a:r>
              <a:rPr lang="es-CO" b="1" baseline="30000" dirty="0" smtClean="0"/>
              <a:t>18 </a:t>
            </a:r>
            <a:r>
              <a:rPr lang="es-CO" dirty="0"/>
              <a:t>Vivo yo, dice el Rey, cuyo nombre es Jehová de los ejércitos, que como Tabor entre los montes, y como Carmelo en la mar, así vendrá.</a:t>
            </a:r>
          </a:p>
          <a:p>
            <a:r>
              <a:rPr lang="es-CO" b="1" baseline="30000" dirty="0"/>
              <a:t>19 </a:t>
            </a:r>
            <a:r>
              <a:rPr lang="es-CO" dirty="0"/>
              <a:t>Hazte vasos de transmigración, moradora hija de Egipto; porque Noph será por yermo, y será asolada hasta no quedar morador. </a:t>
            </a:r>
            <a:r>
              <a:rPr lang="es-CO" b="1" baseline="30000" dirty="0" smtClean="0"/>
              <a:t>20 </a:t>
            </a:r>
            <a:r>
              <a:rPr lang="es-CO" dirty="0"/>
              <a:t>Becerra hermosa Egipto; mas viene destrucción, del aquilón viene. </a:t>
            </a:r>
            <a:r>
              <a:rPr lang="es-CO" b="1" baseline="30000" dirty="0" smtClean="0"/>
              <a:t>21 </a:t>
            </a:r>
            <a:r>
              <a:rPr lang="es-CO" dirty="0"/>
              <a:t>Sus soldados también en medio de ella como engordados becerros: que también ellos se volvieron huyeron todos sin pararse: porque vino sobre ellos el día de su quebrantamiento, el tiempo de su visitación. </a:t>
            </a:r>
            <a:r>
              <a:rPr lang="es-CO" b="1" baseline="30000" dirty="0" smtClean="0"/>
              <a:t>22 </a:t>
            </a:r>
            <a:r>
              <a:rPr lang="es-CO" dirty="0"/>
              <a:t>Su voz saldrá como de serpiente; porque con ejército vendrán, y con hachas vienen á ella como cortadores de leña. </a:t>
            </a:r>
            <a:r>
              <a:rPr lang="es-CO" b="1" baseline="30000" dirty="0" smtClean="0"/>
              <a:t>23 </a:t>
            </a:r>
            <a:r>
              <a:rPr lang="es-CO" dirty="0"/>
              <a:t>Cortaron su bosque, dice Jehová, porque no podrán ser contados; porque serán más que langostas, ni tendrán </a:t>
            </a:r>
            <a:r>
              <a:rPr lang="es-CO" dirty="0" smtClean="0"/>
              <a:t>número</a:t>
            </a:r>
            <a:r>
              <a:rPr lang="es-CO" b="1" baseline="30000" dirty="0" smtClean="0"/>
              <a:t>24 </a:t>
            </a:r>
            <a:r>
              <a:rPr lang="es-CO" dirty="0"/>
              <a:t>Avergonzóse la hija de Egipto; entregada será en mano del pueblo del aquilón</a:t>
            </a:r>
            <a:r>
              <a:rPr lang="es-CO" dirty="0" smtClean="0"/>
              <a:t>.</a:t>
            </a:r>
          </a:p>
          <a:p>
            <a:pPr marL="0" indent="0">
              <a:buNone/>
            </a:pPr>
            <a:r>
              <a:rPr lang="es-CO" dirty="0" smtClean="0">
                <a:solidFill>
                  <a:srgbClr val="0070C0"/>
                </a:solidFill>
              </a:rPr>
              <a:t>Nota: A </a:t>
            </a:r>
            <a:r>
              <a:rPr lang="es-CO" dirty="0">
                <a:solidFill>
                  <a:srgbClr val="0070C0"/>
                </a:solidFill>
              </a:rPr>
              <a:t>cada nación se permite que ocupe su lugar a fin de ver si ha de cumplir el propósito que Dios tiene para ella.  Cuando una nación fracasa, su gloria desaparece </a:t>
            </a:r>
            <a:r>
              <a:rPr lang="es-CO" b="1" dirty="0">
                <a:solidFill>
                  <a:srgbClr val="0070C0"/>
                </a:solidFill>
              </a:rPr>
              <a:t>(ver PR </a:t>
            </a:r>
            <a:r>
              <a:rPr lang="es-CO" b="1" dirty="0" smtClean="0">
                <a:solidFill>
                  <a:srgbClr val="0070C0"/>
                </a:solidFill>
              </a:rPr>
              <a:t>392); </a:t>
            </a:r>
            <a:r>
              <a:rPr lang="es-CO" dirty="0" smtClean="0">
                <a:solidFill>
                  <a:srgbClr val="0070C0"/>
                </a:solidFill>
              </a:rPr>
              <a:t>Y hoy Egipto es una nación pequeña entre las naciones. Lo mismo sucede con cada persona de este mundo,  Dios le concede la oportunidad de salvación, si la desaprovecha, quizá no haya otra oportunidad.</a:t>
            </a:r>
            <a:endParaRPr lang="es-CO" dirty="0">
              <a:solidFill>
                <a:srgbClr val="0070C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16632"/>
            <a:ext cx="2466975"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991494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770984" cy="1143000"/>
          </a:xfrm>
        </p:spPr>
        <p:txBody>
          <a:bodyPr>
            <a:normAutofit fontScale="90000"/>
          </a:bodyPr>
          <a:lstStyle/>
          <a:p>
            <a:r>
              <a:rPr lang="es-CO" dirty="0" smtClean="0">
                <a:latin typeface="Agency FB" pitchFamily="34" charset="0"/>
              </a:rPr>
              <a:t>Guerreros valientes huyen desnudos:</a:t>
            </a:r>
            <a:endParaRPr lang="es-CO"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92500" lnSpcReduction="10000"/>
          </a:bodyPr>
          <a:lstStyle/>
          <a:p>
            <a:pPr marL="0" indent="0">
              <a:buNone/>
            </a:pPr>
            <a:r>
              <a:rPr lang="es-CO" b="1" dirty="0" smtClean="0">
                <a:solidFill>
                  <a:srgbClr val="FF0000"/>
                </a:solidFill>
              </a:rPr>
              <a:t>Amos </a:t>
            </a:r>
            <a:r>
              <a:rPr lang="es-CO" b="1" dirty="0">
                <a:solidFill>
                  <a:srgbClr val="FF0000"/>
                </a:solidFill>
              </a:rPr>
              <a:t>2:16</a:t>
            </a:r>
            <a:r>
              <a:rPr lang="es-CO" sz="2800" dirty="0"/>
              <a:t>. El esforzado entre esforzados huirá desnudo aquel día, dice Jehová</a:t>
            </a:r>
            <a:r>
              <a:rPr lang="es-CO" sz="2800" dirty="0" smtClean="0"/>
              <a:t>.</a:t>
            </a:r>
          </a:p>
          <a:p>
            <a:pPr marL="0" indent="0">
              <a:buNone/>
            </a:pPr>
            <a:r>
              <a:rPr lang="es-CO" sz="2800" b="1" dirty="0" smtClean="0">
                <a:solidFill>
                  <a:srgbClr val="FF0000"/>
                </a:solidFill>
              </a:rPr>
              <a:t>Juan 6:66</a:t>
            </a:r>
            <a:r>
              <a:rPr lang="es-CO" sz="2800" dirty="0" smtClean="0"/>
              <a:t>. </a:t>
            </a:r>
            <a:r>
              <a:rPr lang="es-CO" sz="2800" dirty="0"/>
              <a:t>Desde entonces muchos de sus discípulos volvieron atrás, y ya no andaban con él</a:t>
            </a:r>
            <a:r>
              <a:rPr lang="es-CO" sz="2800" dirty="0" smtClean="0"/>
              <a:t>. </a:t>
            </a:r>
          </a:p>
          <a:p>
            <a:r>
              <a:rPr lang="es-CO" sz="2800" dirty="0" smtClean="0"/>
              <a:t>El texto dice que los guerreros se desprenderían de todo impedimento que pudiera estorbarlos en su precipitada huida. </a:t>
            </a:r>
          </a:p>
          <a:p>
            <a:pPr marL="0" indent="0">
              <a:buNone/>
            </a:pPr>
            <a:r>
              <a:rPr lang="es-CO" sz="2800" dirty="0" smtClean="0">
                <a:solidFill>
                  <a:srgbClr val="0070C0"/>
                </a:solidFill>
              </a:rPr>
              <a:t>Ciertamente, estar en las filas del Señor, tiene un costo, y muchos soldados otrora fieles, cuando se angosta el camino, y las dificultades se presentan, están dispuestos a abandonarlo todo con tal de obtener lo que desean, sus comodidades materiales, lea</a:t>
            </a:r>
            <a:r>
              <a:rPr lang="es-CO" sz="2800" dirty="0" smtClean="0"/>
              <a:t> </a:t>
            </a:r>
            <a:r>
              <a:rPr lang="es-CO" sz="2800" b="1" dirty="0" smtClean="0">
                <a:solidFill>
                  <a:srgbClr val="FF0000"/>
                </a:solidFill>
              </a:rPr>
              <a:t>(Mat.16:26).</a:t>
            </a:r>
            <a:endParaRPr lang="es-CO" sz="2800" b="1" dirty="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6781" y="30403"/>
            <a:ext cx="2476500" cy="1526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754391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 calcmode="lin" valueType="num">
                                      <p:cBhvr>
                                        <p:cTn id="4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3" dur="500"/>
                                        <p:tgtEl>
                                          <p:spTgt spid="3">
                                            <p:txEl>
                                              <p:pRg st="2" end="2"/>
                                            </p:txEl>
                                          </p:spTgt>
                                        </p:tgtEl>
                                      </p:cBhvr>
                                    </p:animEffect>
                                  </p:childTnLst>
                                </p:cTn>
                              </p:par>
                              <p:par>
                                <p:cTn id="44" presetID="53" presetClass="entr" presetSubtype="16" fill="hold" nodeType="with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 calcmode="lin" valueType="num">
                                      <p:cBhvr>
                                        <p:cTn id="4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normAutofit fontScale="90000"/>
          </a:bodyPr>
          <a:lstStyle/>
          <a:p>
            <a:r>
              <a:rPr lang="es-CO" b="1" i="1" dirty="0" smtClean="0">
                <a:latin typeface="Agency FB" pitchFamily="34" charset="0"/>
              </a:rPr>
              <a:t>La Biblia habla de sacerdotes Fariseos cobardes:</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lgn="ctr">
              <a:buNone/>
            </a:pPr>
            <a:r>
              <a:rPr lang="es-CO" dirty="0">
                <a:solidFill>
                  <a:srgbClr val="FF0000"/>
                </a:solidFill>
              </a:rPr>
              <a:t>Mateo </a:t>
            </a:r>
            <a:r>
              <a:rPr lang="es-CO" dirty="0" smtClean="0">
                <a:solidFill>
                  <a:srgbClr val="FF0000"/>
                </a:solidFill>
              </a:rPr>
              <a:t>21:45,46</a:t>
            </a:r>
            <a:r>
              <a:rPr lang="es-CO" dirty="0" smtClean="0"/>
              <a:t>. Y </a:t>
            </a:r>
            <a:r>
              <a:rPr lang="es-CO" dirty="0"/>
              <a:t>oyendo los príncipes de los sacerdotes y los Fariseos sus parábolas, entendieron que hablaba de ellos. </a:t>
            </a:r>
            <a:r>
              <a:rPr lang="es-CO" dirty="0" smtClean="0"/>
              <a:t>46 </a:t>
            </a:r>
            <a:r>
              <a:rPr lang="es-CO" dirty="0"/>
              <a:t>Y buscando cómo echarle mano, </a:t>
            </a:r>
            <a:r>
              <a:rPr lang="es-CO" b="1" dirty="0">
                <a:latin typeface="Agency FB" pitchFamily="34" charset="0"/>
              </a:rPr>
              <a:t>temieron</a:t>
            </a:r>
            <a:r>
              <a:rPr lang="es-CO" dirty="0"/>
              <a:t> al pueblo; porque le tenían por profeta</a:t>
            </a:r>
            <a:r>
              <a:rPr lang="es-CO" dirty="0" smtClean="0"/>
              <a:t>.</a:t>
            </a:r>
          </a:p>
          <a:p>
            <a:pPr marL="0" indent="0">
              <a:buNone/>
            </a:pPr>
            <a:endParaRPr lang="es-CO" dirty="0" smtClean="0"/>
          </a:p>
          <a:p>
            <a:pPr marL="0" indent="0" algn="ctr">
              <a:buNone/>
            </a:pPr>
            <a:r>
              <a:rPr lang="es-CO" dirty="0" smtClean="0">
                <a:solidFill>
                  <a:srgbClr val="0070C0"/>
                </a:solidFill>
              </a:rPr>
              <a:t>Temían </a:t>
            </a:r>
            <a:r>
              <a:rPr lang="es-CO" dirty="0">
                <a:solidFill>
                  <a:srgbClr val="0070C0"/>
                </a:solidFill>
              </a:rPr>
              <a:t>al pueblo. </a:t>
            </a:r>
            <a:r>
              <a:rPr lang="es-CO" dirty="0" smtClean="0">
                <a:solidFill>
                  <a:srgbClr val="0070C0"/>
                </a:solidFill>
              </a:rPr>
              <a:t>Es decir: El </a:t>
            </a:r>
            <a:r>
              <a:rPr lang="es-CO" dirty="0">
                <a:solidFill>
                  <a:srgbClr val="0070C0"/>
                </a:solidFill>
              </a:rPr>
              <a:t>sentir público favorecía decididamente a Jesús. </a:t>
            </a:r>
            <a:r>
              <a:rPr lang="es-CO" dirty="0" smtClean="0">
                <a:solidFill>
                  <a:srgbClr val="0070C0"/>
                </a:solidFill>
              </a:rPr>
              <a:t> </a:t>
            </a:r>
          </a:p>
          <a:p>
            <a:pPr marL="0" indent="0" algn="ctr">
              <a:buNone/>
            </a:pPr>
            <a:r>
              <a:rPr lang="es-CO" dirty="0" smtClean="0">
                <a:solidFill>
                  <a:srgbClr val="0070C0"/>
                </a:solidFill>
              </a:rPr>
              <a:t>Note que estos sacerdotes, apoyados por los fariseos, quienes eran los que más conocían de las Escritura y por ende, creían obedecer lo que Dios ordenaba, en lugar de apoyar fervientemente la obra de Jesús, el texto dice que «</a:t>
            </a:r>
            <a:r>
              <a:rPr lang="es-CO" b="1" u="sng" dirty="0" smtClean="0">
                <a:solidFill>
                  <a:srgbClr val="0070C0"/>
                </a:solidFill>
                <a:latin typeface="Agency FB" pitchFamily="34" charset="0"/>
              </a:rPr>
              <a:t>buscaban ocasión de echarle mano</a:t>
            </a:r>
            <a:r>
              <a:rPr lang="es-CO" dirty="0" smtClean="0">
                <a:solidFill>
                  <a:srgbClr val="0070C0"/>
                </a:solidFill>
              </a:rPr>
              <a:t>» es decir tomarlo preso e impedir su obra de salvación. Pero «</a:t>
            </a:r>
            <a:r>
              <a:rPr lang="es-CO" dirty="0" smtClean="0">
                <a:solidFill>
                  <a:srgbClr val="0070C0"/>
                </a:solidFill>
                <a:latin typeface="Agency FB" pitchFamily="34" charset="0"/>
              </a:rPr>
              <a:t>Temían al pueblo</a:t>
            </a:r>
            <a:r>
              <a:rPr lang="es-CO" dirty="0" smtClean="0">
                <a:solidFill>
                  <a:srgbClr val="0070C0"/>
                </a:solidFill>
              </a:rPr>
              <a:t>»</a:t>
            </a:r>
            <a:endParaRPr lang="es-CO" dirty="0">
              <a:solidFill>
                <a:srgbClr val="0070C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16632"/>
            <a:ext cx="2250951"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886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915000" cy="1143000"/>
          </a:xfrm>
        </p:spPr>
        <p:txBody>
          <a:bodyPr>
            <a:normAutofit fontScale="90000"/>
          </a:bodyPr>
          <a:lstStyle/>
          <a:p>
            <a:r>
              <a:rPr lang="es-CO" b="1" i="1" dirty="0" smtClean="0">
                <a:latin typeface="Agency FB" pitchFamily="34" charset="0"/>
              </a:rPr>
              <a:t>Aún Pedro niega a </a:t>
            </a:r>
            <a:r>
              <a:rPr lang="es-CO" b="1" i="1" dirty="0" smtClean="0">
                <a:latin typeface="Agency FB" pitchFamily="34" charset="0"/>
              </a:rPr>
              <a:t>Jesús, </a:t>
            </a:r>
            <a:r>
              <a:rPr lang="es-CO" b="1" i="1" dirty="0" smtClean="0">
                <a:latin typeface="Agency FB" pitchFamily="34" charset="0"/>
              </a:rPr>
              <a:t>y los discípulos están asustados</a:t>
            </a:r>
            <a:r>
              <a:rPr lang="es-CO" b="1" i="1" dirty="0" smtClean="0">
                <a:latin typeface="Agency FB" pitchFamily="34" charset="0"/>
              </a:rPr>
              <a:t>.</a:t>
            </a:r>
            <a:r>
              <a:rPr lang="es-CO" dirty="0"/>
              <a:t> </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fontScale="85000" lnSpcReduction="20000"/>
          </a:bodyPr>
          <a:lstStyle/>
          <a:p>
            <a:pPr marL="0" indent="0">
              <a:buNone/>
            </a:pPr>
            <a:r>
              <a:rPr lang="es-CO" dirty="0" smtClean="0">
                <a:solidFill>
                  <a:srgbClr val="FF0000"/>
                </a:solidFill>
              </a:rPr>
              <a:t>Mateo </a:t>
            </a:r>
            <a:r>
              <a:rPr lang="es-CO" dirty="0">
                <a:solidFill>
                  <a:srgbClr val="FF0000"/>
                </a:solidFill>
              </a:rPr>
              <a:t>26:31-35</a:t>
            </a:r>
            <a:r>
              <a:rPr lang="es-CO" dirty="0"/>
              <a:t>. </a:t>
            </a:r>
            <a:r>
              <a:rPr lang="es-CO" dirty="0" smtClean="0"/>
              <a:t>Entonces </a:t>
            </a:r>
            <a:r>
              <a:rPr lang="es-CO" dirty="0"/>
              <a:t>Jesús les dice: Todos vosotros seréis escandalizados en mí esta noche; porque escrito está: Heriré al Pastor, y las ovejas de la manada serán dispersas. </a:t>
            </a:r>
          </a:p>
          <a:p>
            <a:r>
              <a:rPr lang="es-CO" dirty="0"/>
              <a:t>32 Mas después que haya resucitado, iré delante de vosotros á Galilea. </a:t>
            </a:r>
            <a:r>
              <a:rPr lang="es-CO" dirty="0" smtClean="0"/>
              <a:t>33 </a:t>
            </a:r>
            <a:r>
              <a:rPr lang="es-CO" dirty="0"/>
              <a:t>Y respondiendo Pedro, le dijo: Aunque todos sean escandalizados en ti, yo nunca seré escandalizado. </a:t>
            </a:r>
            <a:r>
              <a:rPr lang="es-CO" dirty="0" smtClean="0"/>
              <a:t>34 </a:t>
            </a:r>
            <a:r>
              <a:rPr lang="es-CO" dirty="0"/>
              <a:t>Jesús le dice: De cierto te digo que esta noche, antes que el gallo cante, me negarás tres veces. </a:t>
            </a:r>
            <a:r>
              <a:rPr lang="es-CO" dirty="0" smtClean="0"/>
              <a:t>35 </a:t>
            </a:r>
            <a:r>
              <a:rPr lang="es-CO" dirty="0" smtClean="0"/>
              <a:t>Dísele </a:t>
            </a:r>
            <a:r>
              <a:rPr lang="es-CO" dirty="0"/>
              <a:t>Pedro. Aunque me sea menester morir contigo, no te negaré. Y todos los discípulos dijeron lo mismo</a:t>
            </a:r>
            <a:r>
              <a:rPr lang="es-CO" dirty="0" smtClean="0"/>
              <a:t>.</a:t>
            </a:r>
          </a:p>
          <a:p>
            <a:pPr marL="0" indent="0" algn="ctr">
              <a:buNone/>
            </a:pPr>
            <a:r>
              <a:rPr lang="es-CO" dirty="0" smtClean="0"/>
              <a:t>Lea </a:t>
            </a:r>
            <a:r>
              <a:rPr lang="es-CO" dirty="0" smtClean="0"/>
              <a:t>el </a:t>
            </a:r>
            <a:r>
              <a:rPr lang="es-CO" dirty="0" smtClean="0"/>
              <a:t>cumplimiento en los veros 69-75</a:t>
            </a:r>
            <a:r>
              <a:rPr lang="es-CO"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8713"/>
            <a:ext cx="24384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818230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80">
                                          <p:stCondLst>
                                            <p:cond delay="0"/>
                                          </p:stCondLst>
                                        </p:cTn>
                                        <p:tgtEl>
                                          <p:spTgt spid="3">
                                            <p:txEl>
                                              <p:pRg st="2" end="2"/>
                                            </p:txEl>
                                          </p:spTgt>
                                        </p:tgtEl>
                                      </p:cBhvr>
                                    </p:animEffect>
                                    <p:anim calcmode="lin" valueType="num">
                                      <p:cBhvr>
                                        <p:cTn id="2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2" end="2"/>
                                            </p:txEl>
                                          </p:spTgt>
                                        </p:tgtEl>
                                      </p:cBhvr>
                                      <p:to x="100000" y="60000"/>
                                    </p:animScale>
                                    <p:animScale>
                                      <p:cBhvr>
                                        <p:cTn id="28" dur="166" decel="50000">
                                          <p:stCondLst>
                                            <p:cond delay="676"/>
                                          </p:stCondLst>
                                        </p:cTn>
                                        <p:tgtEl>
                                          <p:spTgt spid="3">
                                            <p:txEl>
                                              <p:pRg st="2" end="2"/>
                                            </p:txEl>
                                          </p:spTgt>
                                        </p:tgtEl>
                                      </p:cBhvr>
                                      <p:to x="100000" y="100000"/>
                                    </p:animScale>
                                    <p:animScale>
                                      <p:cBhvr>
                                        <p:cTn id="29" dur="26">
                                          <p:stCondLst>
                                            <p:cond delay="1312"/>
                                          </p:stCondLst>
                                        </p:cTn>
                                        <p:tgtEl>
                                          <p:spTgt spid="3">
                                            <p:txEl>
                                              <p:pRg st="2" end="2"/>
                                            </p:txEl>
                                          </p:spTgt>
                                        </p:tgtEl>
                                      </p:cBhvr>
                                      <p:to x="100000" y="80000"/>
                                    </p:animScale>
                                    <p:animScale>
                                      <p:cBhvr>
                                        <p:cTn id="30" dur="166" decel="50000">
                                          <p:stCondLst>
                                            <p:cond delay="1338"/>
                                          </p:stCondLst>
                                        </p:cTn>
                                        <p:tgtEl>
                                          <p:spTgt spid="3">
                                            <p:txEl>
                                              <p:pRg st="2" end="2"/>
                                            </p:txEl>
                                          </p:spTgt>
                                        </p:tgtEl>
                                      </p:cBhvr>
                                      <p:to x="100000" y="100000"/>
                                    </p:animScale>
                                    <p:animScale>
                                      <p:cBhvr>
                                        <p:cTn id="31" dur="26">
                                          <p:stCondLst>
                                            <p:cond delay="1642"/>
                                          </p:stCondLst>
                                        </p:cTn>
                                        <p:tgtEl>
                                          <p:spTgt spid="3">
                                            <p:txEl>
                                              <p:pRg st="2" end="2"/>
                                            </p:txEl>
                                          </p:spTgt>
                                        </p:tgtEl>
                                      </p:cBhvr>
                                      <p:to x="100000" y="90000"/>
                                    </p:animScale>
                                    <p:animScale>
                                      <p:cBhvr>
                                        <p:cTn id="32" dur="166" decel="50000">
                                          <p:stCondLst>
                                            <p:cond delay="1668"/>
                                          </p:stCondLst>
                                        </p:cTn>
                                        <p:tgtEl>
                                          <p:spTgt spid="3">
                                            <p:txEl>
                                              <p:pRg st="2" end="2"/>
                                            </p:txEl>
                                          </p:spTgt>
                                        </p:tgtEl>
                                      </p:cBhvr>
                                      <p:to x="100000" y="100000"/>
                                    </p:animScale>
                                    <p:animScale>
                                      <p:cBhvr>
                                        <p:cTn id="33" dur="26">
                                          <p:stCondLst>
                                            <p:cond delay="1808"/>
                                          </p:stCondLst>
                                        </p:cTn>
                                        <p:tgtEl>
                                          <p:spTgt spid="3">
                                            <p:txEl>
                                              <p:pRg st="2" end="2"/>
                                            </p:txEl>
                                          </p:spTgt>
                                        </p:tgtEl>
                                      </p:cBhvr>
                                      <p:to x="100000" y="95000"/>
                                    </p:animScale>
                                    <p:animScale>
                                      <p:cBhvr>
                                        <p:cTn id="34"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635080" cy="994122"/>
          </a:xfrm>
        </p:spPr>
        <p:txBody>
          <a:bodyPr>
            <a:normAutofit/>
          </a:bodyPr>
          <a:lstStyle/>
          <a:p>
            <a:pPr algn="l"/>
            <a:r>
              <a:rPr lang="es-CO" sz="3600" b="1" i="1" dirty="0" smtClean="0">
                <a:latin typeface="Agency FB" pitchFamily="34" charset="0"/>
              </a:rPr>
              <a:t>Por cobardía vienen a Jesús de noche.</a:t>
            </a:r>
            <a:endParaRPr lang="es-CO" sz="3600" b="1" i="1" dirty="0">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fontScale="85000" lnSpcReduction="10000"/>
          </a:bodyPr>
          <a:lstStyle/>
          <a:p>
            <a:pPr marL="0" indent="0">
              <a:buNone/>
            </a:pPr>
            <a:r>
              <a:rPr lang="es-CO" dirty="0">
                <a:solidFill>
                  <a:srgbClr val="FF0000"/>
                </a:solidFill>
              </a:rPr>
              <a:t>Juan </a:t>
            </a:r>
            <a:r>
              <a:rPr lang="es-CO" dirty="0" smtClean="0">
                <a:solidFill>
                  <a:srgbClr val="FF0000"/>
                </a:solidFill>
              </a:rPr>
              <a:t>3:2</a:t>
            </a:r>
            <a:r>
              <a:rPr lang="es-CO" dirty="0" smtClean="0"/>
              <a:t>. Este </a:t>
            </a:r>
            <a:r>
              <a:rPr lang="es-CO" dirty="0"/>
              <a:t>vino á Jesús de noche, y díjole: </a:t>
            </a:r>
            <a:r>
              <a:rPr lang="es-CO" dirty="0" smtClean="0"/>
              <a:t>Rabí, </a:t>
            </a:r>
            <a:r>
              <a:rPr lang="es-CO" dirty="0"/>
              <a:t>sabemos que has venido de Dios por maestro; porque nadie puede hacer estas señales que tú haces, si no fuere Dios con él. </a:t>
            </a:r>
            <a:r>
              <a:rPr lang="es-CO" dirty="0" smtClean="0"/>
              <a:t>.</a:t>
            </a:r>
          </a:p>
          <a:p>
            <a:r>
              <a:rPr lang="es-CO" dirty="0">
                <a:solidFill>
                  <a:srgbClr val="0070C0"/>
                </a:solidFill>
              </a:rPr>
              <a:t>Conociendo la actitud que por lo general mostraban los dirigentes para con Jesús, Nicodemo consideró que no era sabio comprometer su reputación o posición haciendo saber que tomaba a Jesús en serio hasta el punto de buscar una entrevista personal con él. Esta precaución dio más peso a los esfuerzos de Nicodemo para desviar a los dirigentes de su propósito de arrestar a Jesús. </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9031" y="1"/>
            <a:ext cx="1857375" cy="16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572611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03032" cy="1143000"/>
          </a:xfrm>
        </p:spPr>
        <p:txBody>
          <a:bodyPr>
            <a:normAutofit fontScale="90000"/>
          </a:bodyPr>
          <a:lstStyle/>
          <a:p>
            <a:pPr algn="l"/>
            <a:r>
              <a:rPr lang="es-CO" i="1" dirty="0" smtClean="0">
                <a:latin typeface="Agency FB" pitchFamily="34" charset="0"/>
              </a:rPr>
              <a:t>También se encuentran los Cobardes </a:t>
            </a:r>
            <a:r>
              <a:rPr lang="es-CO" i="1" dirty="0" smtClean="0">
                <a:latin typeface="Agency FB" pitchFamily="34" charset="0"/>
              </a:rPr>
              <a:t>que no </a:t>
            </a:r>
            <a:r>
              <a:rPr lang="es-CO" i="1" dirty="0" smtClean="0">
                <a:latin typeface="Agency FB" pitchFamily="34" charset="0"/>
              </a:rPr>
              <a:t>testifican:</a:t>
            </a:r>
            <a:endParaRPr lang="es-CO" i="1" dirty="0">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buNone/>
            </a:pPr>
            <a:r>
              <a:rPr lang="es-CO" b="1" dirty="0" smtClean="0">
                <a:solidFill>
                  <a:srgbClr val="FF0000"/>
                </a:solidFill>
              </a:rPr>
              <a:t>Juan 7:12,13</a:t>
            </a:r>
            <a:r>
              <a:rPr lang="es-CO" dirty="0" smtClean="0"/>
              <a:t>. Y </a:t>
            </a:r>
            <a:r>
              <a:rPr lang="es-CO" dirty="0"/>
              <a:t>había gran murmullo acerca de él entre la multitud, pues unos decían: Es bueno; pero otros decían: No, sino que engaña al pueblo. </a:t>
            </a:r>
            <a:r>
              <a:rPr lang="es-CO" dirty="0" smtClean="0"/>
              <a:t>13 </a:t>
            </a:r>
            <a:r>
              <a:rPr lang="es-CO" dirty="0"/>
              <a:t>Pero ninguno hablaba abiertamente de él, por miedo a los judíos</a:t>
            </a:r>
            <a:r>
              <a:rPr lang="es-CO" dirty="0" smtClean="0"/>
              <a:t>.</a:t>
            </a:r>
          </a:p>
          <a:p>
            <a:r>
              <a:rPr lang="es-CO" b="1" dirty="0" smtClean="0">
                <a:solidFill>
                  <a:srgbClr val="FF0000"/>
                </a:solidFill>
              </a:rPr>
              <a:t>Juan </a:t>
            </a:r>
            <a:r>
              <a:rPr lang="es-CO" b="1" dirty="0">
                <a:solidFill>
                  <a:srgbClr val="FF0000"/>
                </a:solidFill>
              </a:rPr>
              <a:t>12:42,43</a:t>
            </a:r>
            <a:r>
              <a:rPr lang="es-CO" dirty="0"/>
              <a:t>. Con todo eso, aun de los gobernantes, muchos creyeron en él; pero a causa de los fariseos no lo confesaban, para no ser expulsados de la sinagoga. </a:t>
            </a:r>
            <a:r>
              <a:rPr lang="es-CO" dirty="0" smtClean="0"/>
              <a:t>43 </a:t>
            </a:r>
            <a:r>
              <a:rPr lang="es-CO" dirty="0"/>
              <a:t>Porque amaban más la gloria de los hombres que la gloria de Dios</a:t>
            </a:r>
            <a:r>
              <a:rPr lang="es-CO" dirty="0" smtClean="0"/>
              <a:t>.</a:t>
            </a:r>
          </a:p>
          <a:p>
            <a:pPr marL="0" indent="0">
              <a:buNone/>
            </a:pPr>
            <a:r>
              <a:rPr lang="es-CO" dirty="0">
                <a:solidFill>
                  <a:srgbClr val="0070C0"/>
                </a:solidFill>
              </a:rPr>
              <a:t>El temor de ser </a:t>
            </a:r>
            <a:r>
              <a:rPr lang="es-CO" dirty="0" smtClean="0">
                <a:solidFill>
                  <a:srgbClr val="0070C0"/>
                </a:solidFill>
              </a:rPr>
              <a:t>excomulgados de sus congregaciones  </a:t>
            </a:r>
            <a:r>
              <a:rPr lang="es-CO" dirty="0">
                <a:solidFill>
                  <a:srgbClr val="0070C0"/>
                </a:solidFill>
              </a:rPr>
              <a:t>los indujo a ocultar la verdad. El temor de ser excomulgados los indujo a ocultar la verdad. </a:t>
            </a:r>
            <a:r>
              <a:rPr lang="es-CO" dirty="0" smtClean="0">
                <a:solidFill>
                  <a:srgbClr val="0070C0"/>
                </a:solidFill>
              </a:rPr>
              <a:t>Y </a:t>
            </a:r>
            <a:r>
              <a:rPr lang="es-CO" dirty="0" smtClean="0">
                <a:solidFill>
                  <a:srgbClr val="0070C0"/>
                </a:solidFill>
              </a:rPr>
              <a:t>también los que</a:t>
            </a:r>
            <a:r>
              <a:rPr lang="es-CO" dirty="0" smtClean="0">
                <a:solidFill>
                  <a:srgbClr val="0070C0"/>
                </a:solidFill>
              </a:rPr>
              <a:t> </a:t>
            </a:r>
            <a:r>
              <a:rPr lang="es-CO" dirty="0" smtClean="0">
                <a:solidFill>
                  <a:srgbClr val="0070C0"/>
                </a:solidFill>
              </a:rPr>
              <a:t>son miembros de la </a:t>
            </a:r>
            <a:r>
              <a:rPr lang="es-CO" dirty="0" smtClean="0">
                <a:solidFill>
                  <a:srgbClr val="0070C0"/>
                </a:solidFill>
              </a:rPr>
              <a:t>iglesia, </a:t>
            </a:r>
            <a:r>
              <a:rPr lang="es-CO" dirty="0" smtClean="0">
                <a:solidFill>
                  <a:srgbClr val="0070C0"/>
                </a:solidFill>
              </a:rPr>
              <a:t>lo hacen por el que </a:t>
            </a:r>
            <a:r>
              <a:rPr lang="es-CO" dirty="0" smtClean="0">
                <a:solidFill>
                  <a:srgbClr val="0070C0"/>
                </a:solidFill>
              </a:rPr>
              <a:t>dirá </a:t>
            </a:r>
            <a:r>
              <a:rPr lang="es-CO" dirty="0" smtClean="0">
                <a:solidFill>
                  <a:srgbClr val="0070C0"/>
                </a:solidFill>
              </a:rPr>
              <a:t>mi familia o mis amigos, y </a:t>
            </a:r>
            <a:r>
              <a:rPr lang="es-CO" dirty="0" smtClean="0">
                <a:solidFill>
                  <a:srgbClr val="0070C0"/>
                </a:solidFill>
              </a:rPr>
              <a:t>también </a:t>
            </a:r>
            <a:r>
              <a:rPr lang="es-CO" dirty="0" smtClean="0">
                <a:solidFill>
                  <a:srgbClr val="0070C0"/>
                </a:solidFill>
              </a:rPr>
              <a:t>por causa del trabajo</a:t>
            </a:r>
            <a:r>
              <a:rPr lang="es-CO" dirty="0" smtClean="0">
                <a:solidFill>
                  <a:srgbClr val="0070C0"/>
                </a:solidFill>
              </a:rPr>
              <a:t>.</a:t>
            </a:r>
            <a:endParaRPr lang="es-CO" dirty="0">
              <a:solidFill>
                <a:srgbClr val="0070C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16632"/>
            <a:ext cx="2352675" cy="1484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5345195"/>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131024" cy="1143000"/>
          </a:xfrm>
        </p:spPr>
        <p:txBody>
          <a:bodyPr>
            <a:normAutofit fontScale="90000"/>
          </a:bodyPr>
          <a:lstStyle/>
          <a:p>
            <a:pPr algn="l"/>
            <a:r>
              <a:rPr lang="es-CO" b="1" i="1" dirty="0" smtClean="0">
                <a:latin typeface="Agency FB" pitchFamily="34" charset="0"/>
              </a:rPr>
              <a:t>Fariseos no enfrentan </a:t>
            </a:r>
            <a:r>
              <a:rPr lang="es-CO" b="1" i="1" dirty="0" smtClean="0">
                <a:latin typeface="Agency FB" pitchFamily="34" charset="0"/>
              </a:rPr>
              <a:t>amonestación:</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fontScale="70000" lnSpcReduction="20000"/>
          </a:bodyPr>
          <a:lstStyle/>
          <a:p>
            <a:pPr marL="0" indent="0">
              <a:buNone/>
            </a:pPr>
            <a:r>
              <a:rPr lang="es-CO" b="1" dirty="0" smtClean="0">
                <a:solidFill>
                  <a:srgbClr val="FF0000"/>
                </a:solidFill>
              </a:rPr>
              <a:t>Juan </a:t>
            </a:r>
            <a:r>
              <a:rPr lang="es-CO" b="1" dirty="0">
                <a:solidFill>
                  <a:srgbClr val="FF0000"/>
                </a:solidFill>
              </a:rPr>
              <a:t>8:1-11</a:t>
            </a:r>
            <a:r>
              <a:rPr lang="es-CO" dirty="0"/>
              <a:t>. </a:t>
            </a:r>
            <a:r>
              <a:rPr lang="es-CO" dirty="0" smtClean="0"/>
              <a:t>y </a:t>
            </a:r>
            <a:r>
              <a:rPr lang="es-CO" dirty="0"/>
              <a:t>Jesús se fue al monte de los Olivos. </a:t>
            </a:r>
            <a:r>
              <a:rPr lang="es-CO" dirty="0" smtClean="0"/>
              <a:t>2 </a:t>
            </a:r>
            <a:r>
              <a:rPr lang="es-CO" dirty="0"/>
              <a:t>Y por la mañana volvió al templo, y todo el pueblo vino a él; y sentado él, les enseñaba. </a:t>
            </a:r>
            <a:endParaRPr lang="es-CO" dirty="0" smtClean="0"/>
          </a:p>
          <a:p>
            <a:pPr marL="0" indent="0">
              <a:buNone/>
            </a:pPr>
            <a:r>
              <a:rPr lang="es-CO" dirty="0" smtClean="0"/>
              <a:t>3 </a:t>
            </a:r>
            <a:r>
              <a:rPr lang="es-CO" dirty="0"/>
              <a:t>Entonces los escribas y los fariseos le trajeron una mujer sorprendida en adulterio; y poniéndola en medio, </a:t>
            </a:r>
            <a:r>
              <a:rPr lang="es-CO" dirty="0" smtClean="0"/>
              <a:t>4 </a:t>
            </a:r>
            <a:r>
              <a:rPr lang="es-CO" dirty="0"/>
              <a:t>le dijeron: </a:t>
            </a:r>
            <a:r>
              <a:rPr lang="es-CO" b="1" dirty="0">
                <a:latin typeface="Agency FB" pitchFamily="34" charset="0"/>
              </a:rPr>
              <a:t>Maestro, esta mujer ha sido sorprendida en el acto mismo de adulterio. </a:t>
            </a:r>
            <a:r>
              <a:rPr lang="es-CO" b="1" dirty="0" smtClean="0">
                <a:latin typeface="Agency FB" pitchFamily="34" charset="0"/>
              </a:rPr>
              <a:t>5 </a:t>
            </a:r>
            <a:r>
              <a:rPr lang="es-CO" b="1" dirty="0">
                <a:latin typeface="Agency FB" pitchFamily="34" charset="0"/>
              </a:rPr>
              <a:t>Y en la ley nos mandó Moisés apedrear a tales mujeres. Tú, pues, ¿qué dices</a:t>
            </a:r>
            <a:r>
              <a:rPr lang="es-CO" dirty="0"/>
              <a:t>? </a:t>
            </a:r>
          </a:p>
          <a:p>
            <a:r>
              <a:rPr lang="es-CO" dirty="0"/>
              <a:t>6 Mas esto decían tentándole, para poder acusarle. Pero Jesús, inclinado hacia el suelo, escribía en tierra con el dedo. </a:t>
            </a:r>
            <a:r>
              <a:rPr lang="es-CO" dirty="0" smtClean="0"/>
              <a:t>7 </a:t>
            </a:r>
            <a:r>
              <a:rPr lang="es-CO" dirty="0"/>
              <a:t>Y como insistieran en preguntarle, se enderezó y les dijo</a:t>
            </a:r>
            <a:r>
              <a:rPr lang="es-CO" b="1" dirty="0">
                <a:latin typeface="Agency FB" pitchFamily="34" charset="0"/>
              </a:rPr>
              <a:t>: El que de vosotros esté sin pecado sea el primero en arrojar la piedra contra ella</a:t>
            </a:r>
            <a:r>
              <a:rPr lang="es-CO" dirty="0"/>
              <a:t>. </a:t>
            </a:r>
            <a:r>
              <a:rPr lang="es-CO" dirty="0" smtClean="0"/>
              <a:t>8 </a:t>
            </a:r>
            <a:r>
              <a:rPr lang="es-CO" dirty="0"/>
              <a:t>E inclinándose de nuevo hacia el suelo, siguió escribiendo en </a:t>
            </a:r>
            <a:r>
              <a:rPr lang="es-CO" dirty="0" smtClean="0"/>
              <a:t>tierra. </a:t>
            </a:r>
          </a:p>
          <a:p>
            <a:pPr marL="0" indent="0">
              <a:buNone/>
            </a:pPr>
            <a:r>
              <a:rPr lang="es-CO" dirty="0" smtClean="0"/>
              <a:t>9 </a:t>
            </a:r>
            <a:r>
              <a:rPr lang="es-CO" b="1" dirty="0">
                <a:latin typeface="Agency FB" pitchFamily="34" charset="0"/>
              </a:rPr>
              <a:t>Pero ellos, al oír esto, acusados por su conciencia, salían uno a uno, comenzando desde los más viejos hasta los postreros; y quedó solo Jesús, y la mujer que estaba en medio</a:t>
            </a:r>
            <a:r>
              <a:rPr lang="es-CO" dirty="0"/>
              <a:t>. </a:t>
            </a:r>
            <a:r>
              <a:rPr lang="es-CO" dirty="0" smtClean="0"/>
              <a:t>10 </a:t>
            </a:r>
            <a:r>
              <a:rPr lang="es-CO" dirty="0"/>
              <a:t>Enderezándose Jesús, y no viendo a nadie sino a la mujer, le dijo: Mujer, ¿dónde están los que te acusaban? ¿Ninguno te condenó? </a:t>
            </a:r>
            <a:r>
              <a:rPr lang="es-CO" dirty="0" smtClean="0"/>
              <a:t>11 </a:t>
            </a:r>
            <a:r>
              <a:rPr lang="es-CO" dirty="0"/>
              <a:t>Ella dijo: Ninguno, Señor. Entonces Jesús le dijo: Ni yo te condeno; vete, y no peques más. </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3720" y="0"/>
            <a:ext cx="2340768" cy="1484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637813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419056" cy="1143000"/>
          </a:xfrm>
        </p:spPr>
        <p:txBody>
          <a:bodyPr/>
          <a:lstStyle/>
          <a:p>
            <a:r>
              <a:rPr lang="es-CO" b="1" i="1" dirty="0" smtClean="0">
                <a:latin typeface="Agency FB" pitchFamily="34" charset="0"/>
              </a:rPr>
              <a:t>Pablo, acusado </a:t>
            </a:r>
            <a:r>
              <a:rPr lang="es-CO" b="1" i="1" dirty="0" smtClean="0">
                <a:latin typeface="Agency FB" pitchFamily="34" charset="0"/>
              </a:rPr>
              <a:t>de ser </a:t>
            </a:r>
            <a:r>
              <a:rPr lang="es-CO" b="1" i="1" dirty="0" smtClean="0">
                <a:latin typeface="Agency FB" pitchFamily="34" charset="0"/>
              </a:rPr>
              <a:t>débil:</a:t>
            </a:r>
            <a:endParaRPr lang="es-CO" b="1" i="1" dirty="0">
              <a:latin typeface="Agency FB" pitchFamily="34" charset="0"/>
            </a:endParaRPr>
          </a:p>
        </p:txBody>
      </p:sp>
      <p:sp>
        <p:nvSpPr>
          <p:cNvPr id="3" name="2 Marcador de contenido"/>
          <p:cNvSpPr>
            <a:spLocks noGrp="1"/>
          </p:cNvSpPr>
          <p:nvPr>
            <p:ph idx="1"/>
          </p:nvPr>
        </p:nvSpPr>
        <p:spPr>
          <a:xfrm>
            <a:off x="457200" y="1600200"/>
            <a:ext cx="8507288" cy="5141168"/>
          </a:xfrm>
        </p:spPr>
        <p:txBody>
          <a:bodyPr>
            <a:normAutofit fontScale="77500" lnSpcReduction="20000"/>
          </a:bodyPr>
          <a:lstStyle/>
          <a:p>
            <a:pPr marL="0" indent="0">
              <a:buNone/>
            </a:pPr>
            <a:r>
              <a:rPr lang="es-CO" dirty="0">
                <a:solidFill>
                  <a:srgbClr val="FF0000"/>
                </a:solidFill>
              </a:rPr>
              <a:t>2Cor.10:10,11</a:t>
            </a:r>
            <a:r>
              <a:rPr lang="es-CO" dirty="0" smtClean="0">
                <a:solidFill>
                  <a:srgbClr val="FF0000"/>
                </a:solidFill>
              </a:rPr>
              <a:t>.</a:t>
            </a:r>
            <a:r>
              <a:rPr lang="es-CO" dirty="0" smtClean="0"/>
              <a:t> «Porque </a:t>
            </a:r>
            <a:r>
              <a:rPr lang="es-CO" dirty="0"/>
              <a:t>a la verdad, dicen, las cartas son graves y fuertes; mas la presencia corporal flaca, y la palabra menospreciable. </a:t>
            </a:r>
            <a:r>
              <a:rPr lang="es-CO" dirty="0" smtClean="0"/>
              <a:t>11 </a:t>
            </a:r>
            <a:r>
              <a:rPr lang="es-CO" dirty="0"/>
              <a:t>Esto piense el tal, [que] cuales somos en la palabra por cartas [estando] ausentes, tales somos también presentes en la </a:t>
            </a:r>
            <a:r>
              <a:rPr lang="es-CO" dirty="0" smtClean="0"/>
              <a:t>obra»</a:t>
            </a:r>
          </a:p>
          <a:p>
            <a:pPr marL="0" indent="0">
              <a:buNone/>
            </a:pPr>
            <a:r>
              <a:rPr lang="es-CO" dirty="0"/>
              <a:t>Aun sus enemigos tenían que admitir que era un redactor de cartas muy capaz, y el tiempo había confirmado ese juicio.  Sus enemigos no sabían que las epístolas de Pablo eran inspiradas y que llegarían a formar una gran parte de lo que finalmente sería el </a:t>
            </a:r>
            <a:r>
              <a:rPr lang="es-CO" dirty="0" smtClean="0"/>
              <a:t>NT.</a:t>
            </a:r>
          </a:p>
          <a:p>
            <a:pPr marL="0" indent="0">
              <a:buNone/>
            </a:pPr>
            <a:r>
              <a:rPr lang="es-CO" dirty="0" smtClean="0">
                <a:solidFill>
                  <a:srgbClr val="0070C0"/>
                </a:solidFill>
              </a:rPr>
              <a:t>Nota: Ala ves que escribía cartas «</a:t>
            </a:r>
            <a:r>
              <a:rPr lang="es-CO" b="1" dirty="0" smtClean="0">
                <a:solidFill>
                  <a:srgbClr val="0070C0"/>
                </a:solidFill>
                <a:latin typeface="Agency FB" pitchFamily="34" charset="0"/>
              </a:rPr>
              <a:t>graves y fuertes</a:t>
            </a:r>
            <a:r>
              <a:rPr lang="es-CO" dirty="0" smtClean="0">
                <a:solidFill>
                  <a:srgbClr val="0070C0"/>
                </a:solidFill>
              </a:rPr>
              <a:t>», lo acusaban de tener una «</a:t>
            </a:r>
            <a:r>
              <a:rPr lang="es-CO" b="1" dirty="0" smtClean="0">
                <a:solidFill>
                  <a:srgbClr val="0070C0"/>
                </a:solidFill>
                <a:latin typeface="Agency FB" pitchFamily="34" charset="0"/>
              </a:rPr>
              <a:t>presencia corporal flaca</a:t>
            </a:r>
            <a:r>
              <a:rPr lang="es-CO" dirty="0" smtClean="0">
                <a:solidFill>
                  <a:srgbClr val="0070C0"/>
                </a:solidFill>
              </a:rPr>
              <a:t>», tal ves debido a al «</a:t>
            </a:r>
            <a:r>
              <a:rPr lang="es-CO" b="1" dirty="0" smtClean="0">
                <a:solidFill>
                  <a:srgbClr val="0070C0"/>
                </a:solidFill>
                <a:latin typeface="Agency FB" pitchFamily="34" charset="0"/>
              </a:rPr>
              <a:t>aguijón</a:t>
            </a:r>
            <a:r>
              <a:rPr lang="es-CO" dirty="0" smtClean="0">
                <a:solidFill>
                  <a:srgbClr val="0070C0"/>
                </a:solidFill>
              </a:rPr>
              <a:t>» que tenía en su cuerpo, pero las evidencias demuestran que Pablo tenía un carácter firme ya que estuvo dispuesto a ser fiel a lo que creía</a:t>
            </a:r>
            <a:r>
              <a:rPr lang="es-CO" dirty="0" smtClean="0">
                <a:solidFill>
                  <a:srgbClr val="0070C0"/>
                </a:solidFill>
              </a:rPr>
              <a:t>, ha pesar de las circunstancias, hasta la muerte.</a:t>
            </a:r>
            <a:endParaRPr lang="es-CO" dirty="0">
              <a:solidFill>
                <a:srgbClr val="0070C0"/>
              </a:solidFill>
            </a:endParaRPr>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1375" y="0"/>
            <a:ext cx="1952625" cy="16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8655856"/>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lstStyle/>
          <a:p>
            <a:r>
              <a:rPr lang="es-CO" i="1" dirty="0" smtClean="0">
                <a:latin typeface="Agency FB" pitchFamily="34" charset="0"/>
              </a:rPr>
              <a:t>Cristianos cobardes</a:t>
            </a:r>
            <a:endParaRPr lang="es-CO" i="1" dirty="0">
              <a:latin typeface="Agency FB" pitchFamily="34" charset="0"/>
            </a:endParaRPr>
          </a:p>
        </p:txBody>
      </p:sp>
      <p:sp>
        <p:nvSpPr>
          <p:cNvPr id="3" name="2 Marcador de contenido"/>
          <p:cNvSpPr>
            <a:spLocks noGrp="1"/>
          </p:cNvSpPr>
          <p:nvPr>
            <p:ph idx="1"/>
          </p:nvPr>
        </p:nvSpPr>
        <p:spPr>
          <a:xfrm>
            <a:off x="457199" y="1600200"/>
            <a:ext cx="8494365" cy="5069160"/>
          </a:xfrm>
        </p:spPr>
        <p:txBody>
          <a:bodyPr>
            <a:normAutofit fontScale="70000" lnSpcReduction="20000"/>
          </a:bodyPr>
          <a:lstStyle/>
          <a:p>
            <a:pPr marL="0" indent="0">
              <a:buNone/>
            </a:pPr>
            <a:r>
              <a:rPr lang="es-CO" b="1" dirty="0" smtClean="0">
                <a:solidFill>
                  <a:srgbClr val="FF0000"/>
                </a:solidFill>
              </a:rPr>
              <a:t>1Tim.4:16</a:t>
            </a:r>
            <a:r>
              <a:rPr lang="es-CO" dirty="0" smtClean="0"/>
              <a:t>.</a:t>
            </a:r>
            <a:r>
              <a:rPr lang="es-CO" dirty="0"/>
              <a:t> Ten cuidado de ti mismo y de la doctrina; sé diligente en esto, porque si así lo hicieres, a ti mismo [te] salvarás y a los que te oyen</a:t>
            </a:r>
            <a:r>
              <a:rPr lang="es-CO" dirty="0" smtClean="0"/>
              <a:t>.</a:t>
            </a:r>
          </a:p>
          <a:p>
            <a:pPr marL="0" indent="0">
              <a:buNone/>
            </a:pPr>
            <a:r>
              <a:rPr lang="es-CO" dirty="0"/>
              <a:t> </a:t>
            </a:r>
            <a:endParaRPr lang="es-CO" dirty="0" smtClean="0"/>
          </a:p>
          <a:p>
            <a:pPr marL="0" indent="0">
              <a:buNone/>
            </a:pPr>
            <a:r>
              <a:rPr lang="es-CO" sz="3400" dirty="0" smtClean="0">
                <a:solidFill>
                  <a:srgbClr val="0070C0"/>
                </a:solidFill>
              </a:rPr>
              <a:t>El </a:t>
            </a:r>
            <a:r>
              <a:rPr lang="es-CO" sz="3400" dirty="0">
                <a:solidFill>
                  <a:srgbClr val="0070C0"/>
                </a:solidFill>
              </a:rPr>
              <a:t>apóstol afirma la importancia capital de poseer un carácter cristiano digno de confianza como una cualidad para servir a la iglesia.  El conocimiento de las enseñanzas de la iglesia es importante, pero el conocimiento nunca puede ocultar una reputación dudosa.  El argumento más atrayente en favor del cristianismo no es una lógica irrefutable sino la fragancia de una vida semejante a la de Cristo.  </a:t>
            </a:r>
            <a:endParaRPr lang="es-CO" sz="3400" dirty="0" smtClean="0">
              <a:solidFill>
                <a:srgbClr val="0070C0"/>
              </a:solidFill>
            </a:endParaRPr>
          </a:p>
          <a:p>
            <a:pPr marL="0" indent="0">
              <a:buNone/>
            </a:pPr>
            <a:r>
              <a:rPr lang="es-CO" sz="3400" dirty="0" smtClean="0">
                <a:solidFill>
                  <a:srgbClr val="0070C0"/>
                </a:solidFill>
              </a:rPr>
              <a:t>Los </a:t>
            </a:r>
            <a:r>
              <a:rPr lang="es-CO" sz="3400" dirty="0">
                <a:solidFill>
                  <a:srgbClr val="0070C0"/>
                </a:solidFill>
              </a:rPr>
              <a:t>que sinceramente buscan la verdad no están interesados en teorías, sino en una filosofía que transforme la vida, que pueda resolver sus problemas y ayudarlos a vencer sus debilidades.  Cuando los no cristianos de corazón </a:t>
            </a:r>
            <a:r>
              <a:rPr lang="es-CO" sz="3400" dirty="0" smtClean="0">
                <a:solidFill>
                  <a:srgbClr val="0070C0"/>
                </a:solidFill>
              </a:rPr>
              <a:t>recto </a:t>
            </a:r>
            <a:r>
              <a:rPr lang="es-CO" sz="3400" dirty="0">
                <a:solidFill>
                  <a:srgbClr val="0070C0"/>
                </a:solidFill>
              </a:rPr>
              <a:t>vean que el Evangelio cambia a hombres egoístas y vanos en cristianos puros y abnegados, serán atraídos al Cristo del Evangelio.</a:t>
            </a:r>
            <a:endParaRPr lang="es-CO" sz="3400" dirty="0">
              <a:solidFill>
                <a:srgbClr val="0070C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31530"/>
            <a:ext cx="2219325" cy="1597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6856912"/>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275040" cy="1143000"/>
          </a:xfrm>
        </p:spPr>
        <p:txBody>
          <a:bodyPr/>
          <a:lstStyle/>
          <a:p>
            <a:r>
              <a:rPr lang="es-CO" i="1" dirty="0" smtClean="0">
                <a:latin typeface="Agency FB" pitchFamily="34" charset="0"/>
              </a:rPr>
              <a:t>Ejemplo de </a:t>
            </a:r>
            <a:r>
              <a:rPr lang="es-CO" i="1" dirty="0" smtClean="0">
                <a:latin typeface="Agency FB" pitchFamily="34" charset="0"/>
              </a:rPr>
              <a:t>valentía:</a:t>
            </a:r>
            <a:endParaRPr lang="es-CO" i="1" dirty="0">
              <a:latin typeface="Agency FB" pitchFamily="34" charset="0"/>
            </a:endParaRPr>
          </a:p>
        </p:txBody>
      </p:sp>
      <p:sp>
        <p:nvSpPr>
          <p:cNvPr id="3" name="2 Marcador de contenido"/>
          <p:cNvSpPr>
            <a:spLocks noGrp="1"/>
          </p:cNvSpPr>
          <p:nvPr>
            <p:ph idx="1"/>
          </p:nvPr>
        </p:nvSpPr>
        <p:spPr>
          <a:xfrm>
            <a:off x="467544" y="1916832"/>
            <a:ext cx="8229600" cy="4525963"/>
          </a:xfrm>
        </p:spPr>
        <p:txBody>
          <a:bodyPr>
            <a:normAutofit lnSpcReduction="10000"/>
          </a:bodyPr>
          <a:lstStyle/>
          <a:p>
            <a:pPr marL="0" indent="0">
              <a:buNone/>
            </a:pPr>
            <a:r>
              <a:rPr lang="es-CO" dirty="0">
                <a:solidFill>
                  <a:srgbClr val="FF0000"/>
                </a:solidFill>
              </a:rPr>
              <a:t>Juan </a:t>
            </a:r>
            <a:r>
              <a:rPr lang="es-CO" dirty="0" smtClean="0">
                <a:solidFill>
                  <a:srgbClr val="FF0000"/>
                </a:solidFill>
              </a:rPr>
              <a:t>18:4-8</a:t>
            </a:r>
            <a:r>
              <a:rPr lang="es-CO" dirty="0" smtClean="0"/>
              <a:t>. </a:t>
            </a:r>
            <a:r>
              <a:rPr lang="es-CO" dirty="0"/>
              <a:t>Pero Jesús, sabiendo todas las cosas que habían de venir sobre él, salió delante, y les dijo: ¿A quién buscáis? </a:t>
            </a:r>
            <a:r>
              <a:rPr lang="es-CO" dirty="0" smtClean="0"/>
              <a:t>5 </a:t>
            </a:r>
            <a:r>
              <a:rPr lang="es-CO" dirty="0"/>
              <a:t>Le respondieron: A Jesús Nazareno. Les dice Jesús: YO SOY (Y estaba también con ellos Judas, el que le entregaba</a:t>
            </a:r>
            <a:r>
              <a:rPr lang="es-CO" dirty="0" smtClean="0"/>
              <a:t>.), </a:t>
            </a:r>
            <a:r>
              <a:rPr lang="es-CO" dirty="0"/>
              <a:t>y cayeron a tierra. </a:t>
            </a:r>
            <a:r>
              <a:rPr lang="es-CO" dirty="0" smtClean="0"/>
              <a:t>7 </a:t>
            </a:r>
            <a:r>
              <a:rPr lang="es-CO" dirty="0"/>
              <a:t>Les volvió, pues, a preguntar: ¿A quién buscáis? Y ellos dijeron: A Jesús Nazareno. </a:t>
            </a:r>
            <a:r>
              <a:rPr lang="es-CO" dirty="0" smtClean="0"/>
              <a:t>8 </a:t>
            </a:r>
            <a:r>
              <a:rPr lang="es-CO" dirty="0"/>
              <a:t>Respondió Jesús: Ya os he dicho que YO SOY; pues si a mí [me] buscáis, dejad ir a éstos.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3650" y="0"/>
            <a:ext cx="2800350" cy="163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505184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347048" cy="1143000"/>
          </a:xfrm>
        </p:spPr>
        <p:txBody>
          <a:bodyPr>
            <a:noAutofit/>
          </a:bodyPr>
          <a:lstStyle/>
          <a:p>
            <a:r>
              <a:rPr lang="es-CO" sz="3600" b="1" dirty="0" smtClean="0">
                <a:latin typeface="Agency FB" pitchFamily="34" charset="0"/>
              </a:rPr>
              <a:t>Después </a:t>
            </a:r>
            <a:r>
              <a:rPr lang="es-CO" sz="3600" b="1" dirty="0" smtClean="0">
                <a:latin typeface="Agency FB" pitchFamily="34" charset="0"/>
              </a:rPr>
              <a:t>que </a:t>
            </a:r>
            <a:r>
              <a:rPr lang="es-CO" sz="3600" b="1" dirty="0" smtClean="0">
                <a:latin typeface="Agency FB" pitchFamily="34" charset="0"/>
              </a:rPr>
              <a:t>Pedro se convirtió nos da el secreto para no ser cobardes.</a:t>
            </a:r>
            <a:endParaRPr lang="es-CO" sz="3600" b="1" dirty="0">
              <a:latin typeface="Agency FB" pitchFamily="34" charset="0"/>
            </a:endParaRPr>
          </a:p>
        </p:txBody>
      </p:sp>
      <p:sp>
        <p:nvSpPr>
          <p:cNvPr id="3" name="2 Marcador de contenido"/>
          <p:cNvSpPr>
            <a:spLocks noGrp="1"/>
          </p:cNvSpPr>
          <p:nvPr>
            <p:ph idx="1"/>
          </p:nvPr>
        </p:nvSpPr>
        <p:spPr/>
        <p:txBody>
          <a:bodyPr>
            <a:normAutofit fontScale="92500"/>
          </a:bodyPr>
          <a:lstStyle/>
          <a:p>
            <a:pPr marL="0" indent="0" algn="ctr">
              <a:buNone/>
            </a:pPr>
            <a:r>
              <a:rPr lang="es-CO" dirty="0" smtClean="0">
                <a:solidFill>
                  <a:srgbClr val="FF0000"/>
                </a:solidFill>
              </a:rPr>
              <a:t>1Ped.2:55.</a:t>
            </a:r>
            <a:r>
              <a:rPr lang="es-CO" dirty="0" smtClean="0"/>
              <a:t> </a:t>
            </a:r>
            <a:r>
              <a:rPr lang="es-CO" dirty="0"/>
              <a:t>Vosotros también, poniendo toda diligencia en esto mismo, mostrad en vuestra fe, virtud; y en la virtud, ciencia; </a:t>
            </a:r>
            <a:r>
              <a:rPr lang="es-CO" dirty="0" smtClean="0"/>
              <a:t>6 </a:t>
            </a:r>
            <a:r>
              <a:rPr lang="es-CO" dirty="0"/>
              <a:t>y en la ciencia, templanza; y en la templanza, paciencia; y en la paciencia, temor de Dios; </a:t>
            </a:r>
            <a:r>
              <a:rPr lang="es-CO" dirty="0" smtClean="0"/>
              <a:t>7 </a:t>
            </a:r>
            <a:r>
              <a:rPr lang="es-CO" dirty="0"/>
              <a:t>y en el temor de Dios, amor fraternal; y en el amor fraternal, caridad. </a:t>
            </a:r>
            <a:endParaRPr lang="es-CO" dirty="0" smtClean="0"/>
          </a:p>
          <a:p>
            <a:pPr marL="0" indent="0" algn="ctr">
              <a:buNone/>
            </a:pPr>
            <a:r>
              <a:rPr lang="es-CO" dirty="0" smtClean="0">
                <a:solidFill>
                  <a:srgbClr val="0070C0"/>
                </a:solidFill>
              </a:rPr>
              <a:t>8 </a:t>
            </a:r>
            <a:r>
              <a:rPr lang="es-CO" dirty="0">
                <a:solidFill>
                  <a:srgbClr val="0070C0"/>
                </a:solidFill>
              </a:rPr>
              <a:t>Porque si en vosotros hay estas cosas, y abundan, no os dejarán estar ociosos, ni estériles en el conocimiento de nuestro Señor Jesús, el Cristo.</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1"/>
            <a:ext cx="1736350" cy="1700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39961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smtClean="0">
                <a:latin typeface="Agency FB" pitchFamily="34" charset="0"/>
              </a:rPr>
              <a:t>Conclusión</a:t>
            </a:r>
            <a:endParaRPr lang="es-CO" sz="4800" b="1" i="1" dirty="0">
              <a:latin typeface="Agency FB" pitchFamily="34" charset="0"/>
            </a:endParaRPr>
          </a:p>
        </p:txBody>
      </p:sp>
      <p:sp>
        <p:nvSpPr>
          <p:cNvPr id="3" name="2 Marcador de contenido"/>
          <p:cNvSpPr>
            <a:spLocks noGrp="1"/>
          </p:cNvSpPr>
          <p:nvPr>
            <p:ph idx="1"/>
          </p:nvPr>
        </p:nvSpPr>
        <p:spPr>
          <a:xfrm>
            <a:off x="457200" y="1600200"/>
            <a:ext cx="4258816" cy="4525963"/>
          </a:xfrm>
        </p:spPr>
        <p:txBody>
          <a:bodyPr>
            <a:normAutofit fontScale="92500" lnSpcReduction="20000"/>
          </a:bodyPr>
          <a:lstStyle/>
          <a:p>
            <a:pPr marL="0" indent="0" algn="ctr">
              <a:buNone/>
            </a:pPr>
            <a:r>
              <a:rPr lang="es-CO" dirty="0" smtClean="0">
                <a:solidFill>
                  <a:srgbClr val="FF0000"/>
                </a:solidFill>
              </a:rPr>
              <a:t>Recuerda que Dios te compro a gran precio porque te ama, por tanto, se fiel hasta la muerte. </a:t>
            </a:r>
          </a:p>
          <a:p>
            <a:pPr marL="0" indent="0" algn="ctr">
              <a:buNone/>
            </a:pPr>
            <a:r>
              <a:rPr lang="es-CO" dirty="0" smtClean="0">
                <a:solidFill>
                  <a:srgbClr val="FF0000"/>
                </a:solidFill>
              </a:rPr>
              <a:t>Mi oración es que nos consagremos más a Su servicio, y que nada ni nadie nos aparte del amor de Cristo Jesús. Amen.</a:t>
            </a:r>
          </a:p>
          <a:p>
            <a:pPr marL="0" indent="0" algn="ctr">
              <a:buNone/>
            </a:pPr>
            <a:r>
              <a:rPr lang="es-CO" dirty="0" smtClean="0">
                <a:solidFill>
                  <a:srgbClr val="FF0000"/>
                </a:solidFill>
              </a:rPr>
              <a:t>No te olvides que Cristo regresa pronto.</a:t>
            </a:r>
            <a:endParaRPr lang="es-CO"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772816"/>
            <a:ext cx="3698326"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979388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981</TotalTime>
  <Words>4216</Words>
  <Application>Microsoft Office PowerPoint</Application>
  <PresentationFormat>Presentación en pantalla (4:3)</PresentationFormat>
  <Paragraphs>114</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CRISTIANOS COBARDES</vt:lpstr>
      <vt:lpstr>Presentación de PowerPoint</vt:lpstr>
      <vt:lpstr>Presentación de PowerPoint</vt:lpstr>
      <vt:lpstr>Hermanos cobardes:</vt:lpstr>
      <vt:lpstr>El cobarde Se asusta de una hoja que cae.</vt:lpstr>
      <vt:lpstr>El cobarde se asusta hasta de un saltamontes.</vt:lpstr>
      <vt:lpstr>La cobardía es infecciosa.</vt:lpstr>
      <vt:lpstr>¿Qué puede hacer un hombre cuando confía en Dios? </vt:lpstr>
      <vt:lpstr>Soldados tímidos:</vt:lpstr>
      <vt:lpstr>Lealtad dudosa:</vt:lpstr>
      <vt:lpstr>Incita ala cobardía:</vt:lpstr>
      <vt:lpstr>Vuelven la espalda a la batalla.</vt:lpstr>
      <vt:lpstr>El impío endurece el camino.</vt:lpstr>
      <vt:lpstr>Temor del hombre:</vt:lpstr>
      <vt:lpstr>Capturado sin ofrecer resistencia</vt:lpstr>
      <vt:lpstr>Al cobarde todo le asusta:</vt:lpstr>
      <vt:lpstr>El problema egipcio:</vt:lpstr>
      <vt:lpstr>Guerreros valientes huyen desnudos:</vt:lpstr>
      <vt:lpstr>La Biblia habla de sacerdotes Fariseos cobardes:</vt:lpstr>
      <vt:lpstr>Aún Pedro niega a Jesús, y los discípulos están asustados. </vt:lpstr>
      <vt:lpstr>Por cobardía vienen a Jesús de noche.</vt:lpstr>
      <vt:lpstr>También se encuentran los Cobardes que no testifican:</vt:lpstr>
      <vt:lpstr>Fariseos no enfrentan amonestación:</vt:lpstr>
      <vt:lpstr>Pablo, acusado de ser débil:</vt:lpstr>
      <vt:lpstr>Cristianos cobardes</vt:lpstr>
      <vt:lpstr>Ejemplo de valentía:</vt:lpstr>
      <vt:lpstr>Después que Pedro se convirtió nos da el secreto para no ser cobardes.</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CRISTIANOS COBARDES</dc:title>
  <dc:creator>FAMILIA FIERRO CH</dc:creator>
  <cp:lastModifiedBy>FAMILIA FIERRO CH</cp:lastModifiedBy>
  <cp:revision>124</cp:revision>
  <dcterms:created xsi:type="dcterms:W3CDTF">2014-01-23T14:36:33Z</dcterms:created>
  <dcterms:modified xsi:type="dcterms:W3CDTF">2014-01-27T03:02:00Z</dcterms:modified>
</cp:coreProperties>
</file>